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8"/>
  </p:notesMasterIdLst>
  <p:handoutMasterIdLst>
    <p:handoutMasterId r:id="rId29"/>
  </p:handoutMasterIdLst>
  <p:sldIdLst>
    <p:sldId id="338" r:id="rId5"/>
    <p:sldId id="1431" r:id="rId6"/>
    <p:sldId id="1432" r:id="rId7"/>
    <p:sldId id="1460" r:id="rId8"/>
    <p:sldId id="1435" r:id="rId9"/>
    <p:sldId id="1446" r:id="rId10"/>
    <p:sldId id="1445" r:id="rId11"/>
    <p:sldId id="1441" r:id="rId12"/>
    <p:sldId id="1453" r:id="rId13"/>
    <p:sldId id="1443" r:id="rId14"/>
    <p:sldId id="1455" r:id="rId15"/>
    <p:sldId id="1458" r:id="rId16"/>
    <p:sldId id="1459" r:id="rId17"/>
    <p:sldId id="1439" r:id="rId18"/>
    <p:sldId id="1444" r:id="rId19"/>
    <p:sldId id="1442" r:id="rId20"/>
    <p:sldId id="1438" r:id="rId21"/>
    <p:sldId id="1437" r:id="rId22"/>
    <p:sldId id="1451" r:id="rId23"/>
    <p:sldId id="1450" r:id="rId24"/>
    <p:sldId id="1452" r:id="rId25"/>
    <p:sldId id="410" r:id="rId26"/>
    <p:sldId id="1454"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m Bastiaanssen" initials="WB" lastIdx="6" clrIdx="6">
    <p:extLst>
      <p:ext uri="{19B8F6BF-5375-455C-9EA6-DF929625EA0E}">
        <p15:presenceInfo xmlns:p15="http://schemas.microsoft.com/office/powerpoint/2012/main" userId="Wim Bastiaanssen" providerId="None"/>
      </p:ext>
    </p:extLst>
  </p:cmAuthor>
  <p:cmAuthor id="1" name="Nick Watterson" initials="NW" lastIdx="26" clrIdx="0"/>
  <p:cmAuthor id="8" name="grant davids" initials="gd" lastIdx="19" clrIdx="7">
    <p:extLst>
      <p:ext uri="{19B8F6BF-5375-455C-9EA6-DF929625EA0E}">
        <p15:presenceInfo xmlns:p15="http://schemas.microsoft.com/office/powerpoint/2012/main" userId="32da0af1fd3e330a" providerId="Windows Live"/>
      </p:ext>
    </p:extLst>
  </p:cmAuthor>
  <p:cmAuthor id="2" name="Bryan Thoreson" initials="BT" lastIdx="18" clrIdx="1"/>
  <p:cmAuthor id="9" name="Jack Rice" initials="JR" lastIdx="9" clrIdx="8">
    <p:extLst>
      <p:ext uri="{19B8F6BF-5375-455C-9EA6-DF929625EA0E}">
        <p15:presenceInfo xmlns:p15="http://schemas.microsoft.com/office/powerpoint/2012/main" userId="3d07a81f258b0b1d" providerId="Windows Live"/>
      </p:ext>
    </p:extLst>
  </p:cmAuthor>
  <p:cmAuthor id="3" name="Katherine Klug" initials="KK" lastIdx="30" clrIdx="2"/>
  <p:cmAuthor id="10" name="Stephanie Anagnoson" initials="SA" lastIdx="4" clrIdx="9">
    <p:extLst>
      <p:ext uri="{19B8F6BF-5375-455C-9EA6-DF929625EA0E}">
        <p15:presenceInfo xmlns:p15="http://schemas.microsoft.com/office/powerpoint/2012/main" userId="Stephanie Anagnoson" providerId="None"/>
      </p:ext>
    </p:extLst>
  </p:cmAuthor>
  <p:cmAuthor id="4" name="Brandon" initials="B" lastIdx="7" clrIdx="3"/>
  <p:cmAuthor id="11" name="Greg Young" initials="GY" lastIdx="29" clrIdx="10">
    <p:extLst>
      <p:ext uri="{19B8F6BF-5375-455C-9EA6-DF929625EA0E}">
        <p15:presenceInfo xmlns:p15="http://schemas.microsoft.com/office/powerpoint/2012/main" userId="S::gyoung@tullyandyoung.com::34bc4b59-21b2-4bf4-9f1f-6c83ea3f2ac3" providerId="AD"/>
      </p:ext>
    </p:extLst>
  </p:cmAuthor>
  <p:cmAuthor id="5" name="Brandon Ertis" initials="BE" lastIdx="5" clrIdx="4">
    <p:extLst>
      <p:ext uri="{19B8F6BF-5375-455C-9EA6-DF929625EA0E}">
        <p15:presenceInfo xmlns:p15="http://schemas.microsoft.com/office/powerpoint/2012/main" userId="S-1-5-21-576833596-1068481163-1587553284-1001" providerId="AD"/>
      </p:ext>
    </p:extLst>
  </p:cmAuthor>
  <p:cmAuthor id="12" name="Stephanie Anagnoson" initials="SA [2]" lastIdx="3" clrIdx="11">
    <p:extLst>
      <p:ext uri="{19B8F6BF-5375-455C-9EA6-DF929625EA0E}">
        <p15:presenceInfo xmlns:p15="http://schemas.microsoft.com/office/powerpoint/2012/main" userId="S::stephanie.anagnoson@maderacounty.com::5b6cbfc7-12f3-418b-b15e-eda7afda7c9e" providerId="AD"/>
      </p:ext>
    </p:extLst>
  </p:cmAuthor>
  <p:cmAuthor id="6" name="Pete Leffler" initials="PL" lastIdx="14" clrIdx="5">
    <p:extLst>
      <p:ext uri="{19B8F6BF-5375-455C-9EA6-DF929625EA0E}">
        <p15:presenceInfo xmlns:p15="http://schemas.microsoft.com/office/powerpoint/2012/main" userId="S::pleffler@lsce.com::31b3ddd1-42f6-41f8-8c0d-f083482efd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D2DEEF"/>
    <a:srgbClr val="EAEFF7"/>
    <a:srgbClr val="FFFF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3683" autoAdjust="0"/>
  </p:normalViewPr>
  <p:slideViewPr>
    <p:cSldViewPr snapToGrid="0">
      <p:cViewPr varScale="1">
        <p:scale>
          <a:sx n="62" d="100"/>
          <a:sy n="62" d="100"/>
        </p:scale>
        <p:origin x="1062" y="3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20" d="100"/>
          <a:sy n="120" d="100"/>
        </p:scale>
        <p:origin x="4916" y="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6435"/>
          </a:xfrm>
          <a:prstGeom prst="rect">
            <a:avLst/>
          </a:prstGeom>
        </p:spPr>
        <p:txBody>
          <a:bodyPr vert="horz" lIns="93133" tIns="46565" rIns="93133" bIns="46565" rtlCol="0"/>
          <a:lstStyle>
            <a:lvl1pPr algn="l">
              <a:defRPr sz="1200"/>
            </a:lvl1pPr>
          </a:lstStyle>
          <a:p>
            <a:r>
              <a:rPr lang="en-US" dirty="0"/>
              <a:t>DRAFT PRELIMINARY ANALYSIS AND RESULTS TO BE REFINED AS GROUNDWATER SUSTAINABILITY PLAN DEVELOPMENT PROCEEDS</a:t>
            </a:r>
          </a:p>
        </p:txBody>
      </p:sp>
      <p:sp>
        <p:nvSpPr>
          <p:cNvPr id="3" name="Date Placeholder 2"/>
          <p:cNvSpPr>
            <a:spLocks noGrp="1"/>
          </p:cNvSpPr>
          <p:nvPr>
            <p:ph type="dt" sz="quarter" idx="1"/>
          </p:nvPr>
        </p:nvSpPr>
        <p:spPr>
          <a:xfrm>
            <a:off x="3970941" y="2"/>
            <a:ext cx="3037840" cy="466435"/>
          </a:xfrm>
          <a:prstGeom prst="rect">
            <a:avLst/>
          </a:prstGeom>
        </p:spPr>
        <p:txBody>
          <a:bodyPr vert="horz" lIns="93133" tIns="46565" rIns="93133" bIns="46565" rtlCol="0"/>
          <a:lstStyle>
            <a:lvl1pPr algn="r">
              <a:defRPr sz="1200"/>
            </a:lvl1pPr>
          </a:lstStyle>
          <a:p>
            <a:fld id="{C416FF74-6A40-474B-B601-B3AA0F5338FE}" type="datetimeFigureOut">
              <a:rPr lang="en-US" smtClean="0"/>
              <a:pPr/>
              <a:t>8/2/2021</a:t>
            </a:fld>
            <a:endParaRPr lang="en-US" dirty="0"/>
          </a:p>
        </p:txBody>
      </p:sp>
      <p:sp>
        <p:nvSpPr>
          <p:cNvPr id="4" name="Footer Placeholder 3"/>
          <p:cNvSpPr>
            <a:spLocks noGrp="1"/>
          </p:cNvSpPr>
          <p:nvPr>
            <p:ph type="ftr" sz="quarter" idx="2"/>
          </p:nvPr>
        </p:nvSpPr>
        <p:spPr>
          <a:xfrm>
            <a:off x="1" y="8829970"/>
            <a:ext cx="3037840" cy="466434"/>
          </a:xfrm>
          <a:prstGeom prst="rect">
            <a:avLst/>
          </a:prstGeom>
        </p:spPr>
        <p:txBody>
          <a:bodyPr vert="horz" lIns="93133" tIns="46565" rIns="93133" bIns="465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1" y="8829970"/>
            <a:ext cx="3037840" cy="466434"/>
          </a:xfrm>
          <a:prstGeom prst="rect">
            <a:avLst/>
          </a:prstGeom>
        </p:spPr>
        <p:txBody>
          <a:bodyPr vert="horz" lIns="93133" tIns="46565" rIns="93133" bIns="46565" rtlCol="0" anchor="b"/>
          <a:lstStyle>
            <a:lvl1pPr algn="r">
              <a:defRPr sz="1200"/>
            </a:lvl1pPr>
          </a:lstStyle>
          <a:p>
            <a:fld id="{20524D82-E705-4BDE-8AF1-BB47DC9B50AD}" type="slidenum">
              <a:rPr lang="en-US" smtClean="0"/>
              <a:pPr/>
              <a:t>‹#›</a:t>
            </a:fld>
            <a:endParaRPr lang="en-US" dirty="0"/>
          </a:p>
        </p:txBody>
      </p:sp>
    </p:spTree>
    <p:extLst>
      <p:ext uri="{BB962C8B-B14F-4D97-AF65-F5344CB8AC3E}">
        <p14:creationId xmlns:p14="http://schemas.microsoft.com/office/powerpoint/2010/main" val="426889124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735" cy="466088"/>
          </a:xfrm>
          <a:prstGeom prst="rect">
            <a:avLst/>
          </a:prstGeom>
        </p:spPr>
        <p:txBody>
          <a:bodyPr vert="horz" lIns="91251" tIns="45626" rIns="91251" bIns="45626" rtlCol="0"/>
          <a:lstStyle>
            <a:lvl1pPr algn="l">
              <a:defRPr sz="1200"/>
            </a:lvl1pPr>
          </a:lstStyle>
          <a:p>
            <a:r>
              <a:rPr lang="en-US" dirty="0"/>
              <a:t>DRAFT PRELIMINARY ANALYSIS AND RESULTS TO BE REFINED AS GROUNDWATER SUSTAINABILITY PLAN DEVELOPMENT PROCEEDS</a:t>
            </a:r>
          </a:p>
        </p:txBody>
      </p:sp>
      <p:sp>
        <p:nvSpPr>
          <p:cNvPr id="3" name="Date Placeholder 2"/>
          <p:cNvSpPr>
            <a:spLocks noGrp="1"/>
          </p:cNvSpPr>
          <p:nvPr>
            <p:ph type="dt" idx="1"/>
          </p:nvPr>
        </p:nvSpPr>
        <p:spPr>
          <a:xfrm>
            <a:off x="3971082" y="3"/>
            <a:ext cx="3037735" cy="466088"/>
          </a:xfrm>
          <a:prstGeom prst="rect">
            <a:avLst/>
          </a:prstGeom>
        </p:spPr>
        <p:txBody>
          <a:bodyPr vert="horz" lIns="91251" tIns="45626" rIns="91251" bIns="45626" rtlCol="0"/>
          <a:lstStyle>
            <a:lvl1pPr algn="r">
              <a:defRPr sz="1200"/>
            </a:lvl1pPr>
          </a:lstStyle>
          <a:p>
            <a:fld id="{929D208F-ADA6-41F2-8348-8F1C108A10AA}" type="datetimeFigureOut">
              <a:rPr lang="en-US" smtClean="0"/>
              <a:pPr/>
              <a:t>8/2/2021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251" tIns="45626" rIns="91251" bIns="45626" rtlCol="0" anchor="ctr"/>
          <a:lstStyle/>
          <a:p>
            <a:endParaRPr lang="en-US" dirty="0"/>
          </a:p>
        </p:txBody>
      </p:sp>
      <p:sp>
        <p:nvSpPr>
          <p:cNvPr id="5" name="Notes Placeholder 4"/>
          <p:cNvSpPr>
            <a:spLocks noGrp="1"/>
          </p:cNvSpPr>
          <p:nvPr>
            <p:ph type="body" sz="quarter" idx="3"/>
          </p:nvPr>
        </p:nvSpPr>
        <p:spPr>
          <a:xfrm>
            <a:off x="700409" y="4473817"/>
            <a:ext cx="5609588" cy="3660537"/>
          </a:xfrm>
          <a:prstGeom prst="rect">
            <a:avLst/>
          </a:prstGeom>
        </p:spPr>
        <p:txBody>
          <a:bodyPr vert="horz" lIns="91251" tIns="45626" rIns="91251" bIns="456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317"/>
            <a:ext cx="3037735" cy="466088"/>
          </a:xfrm>
          <a:prstGeom prst="rect">
            <a:avLst/>
          </a:prstGeom>
        </p:spPr>
        <p:txBody>
          <a:bodyPr vert="horz" lIns="91251" tIns="45626" rIns="91251" bIns="4562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082" y="8830317"/>
            <a:ext cx="3037735" cy="466088"/>
          </a:xfrm>
          <a:prstGeom prst="rect">
            <a:avLst/>
          </a:prstGeom>
        </p:spPr>
        <p:txBody>
          <a:bodyPr vert="horz" lIns="91251" tIns="45626" rIns="91251" bIns="45626" rtlCol="0" anchor="b"/>
          <a:lstStyle>
            <a:lvl1pPr algn="r">
              <a:defRPr sz="1200"/>
            </a:lvl1pPr>
          </a:lstStyle>
          <a:p>
            <a:fld id="{72CF787E-EA2A-47D3-BF53-1CB1C1AEF495}" type="slidenum">
              <a:rPr lang="en-US" smtClean="0"/>
              <a:pPr/>
              <a:t>‹#›</a:t>
            </a:fld>
            <a:endParaRPr lang="en-US" dirty="0"/>
          </a:p>
        </p:txBody>
      </p:sp>
    </p:spTree>
    <p:extLst>
      <p:ext uri="{BB962C8B-B14F-4D97-AF65-F5344CB8AC3E}">
        <p14:creationId xmlns:p14="http://schemas.microsoft.com/office/powerpoint/2010/main" val="281011385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1</a:t>
            </a:fld>
            <a:endParaRPr lang="en-US"/>
          </a:p>
        </p:txBody>
      </p:sp>
    </p:spTree>
    <p:extLst>
      <p:ext uri="{BB962C8B-B14F-4D97-AF65-F5344CB8AC3E}">
        <p14:creationId xmlns:p14="http://schemas.microsoft.com/office/powerpoint/2010/main" val="3572052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10</a:t>
            </a:fld>
            <a:endParaRPr lang="en-US"/>
          </a:p>
        </p:txBody>
      </p:sp>
    </p:spTree>
    <p:extLst>
      <p:ext uri="{BB962C8B-B14F-4D97-AF65-F5344CB8AC3E}">
        <p14:creationId xmlns:p14="http://schemas.microsoft.com/office/powerpoint/2010/main" val="217370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11</a:t>
            </a:fld>
            <a:endParaRPr lang="en-US"/>
          </a:p>
        </p:txBody>
      </p:sp>
    </p:spTree>
    <p:extLst>
      <p:ext uri="{BB962C8B-B14F-4D97-AF65-F5344CB8AC3E}">
        <p14:creationId xmlns:p14="http://schemas.microsoft.com/office/powerpoint/2010/main" val="2964314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12</a:t>
            </a:fld>
            <a:endParaRPr lang="en-US"/>
          </a:p>
        </p:txBody>
      </p:sp>
    </p:spTree>
    <p:extLst>
      <p:ext uri="{BB962C8B-B14F-4D97-AF65-F5344CB8AC3E}">
        <p14:creationId xmlns:p14="http://schemas.microsoft.com/office/powerpoint/2010/main" val="3015693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13</a:t>
            </a:fld>
            <a:endParaRPr lang="en-US"/>
          </a:p>
        </p:txBody>
      </p:sp>
    </p:spTree>
    <p:extLst>
      <p:ext uri="{BB962C8B-B14F-4D97-AF65-F5344CB8AC3E}">
        <p14:creationId xmlns:p14="http://schemas.microsoft.com/office/powerpoint/2010/main" val="3054704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Dispute procedure for meter data vs. ETAW (does this need to be its own resolution?)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14</a:t>
            </a:fld>
            <a:endParaRPr lang="en-US"/>
          </a:p>
        </p:txBody>
      </p:sp>
    </p:spTree>
    <p:extLst>
      <p:ext uri="{BB962C8B-B14F-4D97-AF65-F5344CB8AC3E}">
        <p14:creationId xmlns:p14="http://schemas.microsoft.com/office/powerpoint/2010/main" val="3155896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15</a:t>
            </a:fld>
            <a:endParaRPr lang="en-US"/>
          </a:p>
        </p:txBody>
      </p:sp>
    </p:spTree>
    <p:extLst>
      <p:ext uri="{BB962C8B-B14F-4D97-AF65-F5344CB8AC3E}">
        <p14:creationId xmlns:p14="http://schemas.microsoft.com/office/powerpoint/2010/main" val="2681071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Dispute procedure for meter data vs. ETAW (does this need to be its own resolution?)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16</a:t>
            </a:fld>
            <a:endParaRPr lang="en-US"/>
          </a:p>
        </p:txBody>
      </p:sp>
    </p:spTree>
    <p:extLst>
      <p:ext uri="{BB962C8B-B14F-4D97-AF65-F5344CB8AC3E}">
        <p14:creationId xmlns:p14="http://schemas.microsoft.com/office/powerpoint/2010/main" val="2956799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17</a:t>
            </a:fld>
            <a:endParaRPr lang="en-US"/>
          </a:p>
        </p:txBody>
      </p:sp>
    </p:spTree>
    <p:extLst>
      <p:ext uri="{BB962C8B-B14F-4D97-AF65-F5344CB8AC3E}">
        <p14:creationId xmlns:p14="http://schemas.microsoft.com/office/powerpoint/2010/main" val="4057136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Dispute procedure for meter data vs. ETAW (does this need to be its own resolution?)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18</a:t>
            </a:fld>
            <a:endParaRPr lang="en-US"/>
          </a:p>
        </p:txBody>
      </p:sp>
    </p:spTree>
    <p:extLst>
      <p:ext uri="{BB962C8B-B14F-4D97-AF65-F5344CB8AC3E}">
        <p14:creationId xmlns:p14="http://schemas.microsoft.com/office/powerpoint/2010/main" val="3288526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Dispute procedure for meter data vs. ETAW (does this need to be its own resolution?)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19</a:t>
            </a:fld>
            <a:endParaRPr lang="en-US"/>
          </a:p>
        </p:txBody>
      </p:sp>
    </p:spTree>
    <p:extLst>
      <p:ext uri="{BB962C8B-B14F-4D97-AF65-F5344CB8AC3E}">
        <p14:creationId xmlns:p14="http://schemas.microsoft.com/office/powerpoint/2010/main" val="341526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2</a:t>
            </a:fld>
            <a:endParaRPr lang="en-US"/>
          </a:p>
        </p:txBody>
      </p:sp>
    </p:spTree>
    <p:extLst>
      <p:ext uri="{BB962C8B-B14F-4D97-AF65-F5344CB8AC3E}">
        <p14:creationId xmlns:p14="http://schemas.microsoft.com/office/powerpoint/2010/main" val="1950548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Dispute procedure for meter data vs. ETAW (does this need to be its own resolution?)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21</a:t>
            </a:fld>
            <a:endParaRPr lang="en-US"/>
          </a:p>
        </p:txBody>
      </p:sp>
    </p:spTree>
    <p:extLst>
      <p:ext uri="{BB962C8B-B14F-4D97-AF65-F5344CB8AC3E}">
        <p14:creationId xmlns:p14="http://schemas.microsoft.com/office/powerpoint/2010/main" val="4059287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C32B419-8926-4233-B6B9-58B2C9D35C38}" type="slidenum">
              <a:rPr lang="en-US" smtClean="0"/>
              <a:pPr/>
              <a:t>22</a:t>
            </a:fld>
            <a:endParaRPr lang="en-US" dirty="0"/>
          </a:p>
        </p:txBody>
      </p:sp>
    </p:spTree>
    <p:extLst>
      <p:ext uri="{BB962C8B-B14F-4D97-AF65-F5344CB8AC3E}">
        <p14:creationId xmlns:p14="http://schemas.microsoft.com/office/powerpoint/2010/main" val="3929601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Dispute procedure for meter data vs. ETAW (does this need to be its own resolution?)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23</a:t>
            </a:fld>
            <a:endParaRPr lang="en-US"/>
          </a:p>
        </p:txBody>
      </p:sp>
    </p:spTree>
    <p:extLst>
      <p:ext uri="{BB962C8B-B14F-4D97-AF65-F5344CB8AC3E}">
        <p14:creationId xmlns:p14="http://schemas.microsoft.com/office/powerpoint/2010/main" val="162549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3</a:t>
            </a:fld>
            <a:endParaRPr lang="en-US"/>
          </a:p>
        </p:txBody>
      </p:sp>
    </p:spTree>
    <p:extLst>
      <p:ext uri="{BB962C8B-B14F-4D97-AF65-F5344CB8AC3E}">
        <p14:creationId xmlns:p14="http://schemas.microsoft.com/office/powerpoint/2010/main" val="3233302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4</a:t>
            </a:fld>
            <a:endParaRPr lang="en-US"/>
          </a:p>
        </p:txBody>
      </p:sp>
    </p:spTree>
    <p:extLst>
      <p:ext uri="{BB962C8B-B14F-4D97-AF65-F5344CB8AC3E}">
        <p14:creationId xmlns:p14="http://schemas.microsoft.com/office/powerpoint/2010/main" val="423764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Dispute procedure for meter data vs. ETAW (does this need to be its own resolution?)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5</a:t>
            </a:fld>
            <a:endParaRPr lang="en-US"/>
          </a:p>
        </p:txBody>
      </p:sp>
    </p:spTree>
    <p:extLst>
      <p:ext uri="{BB962C8B-B14F-4D97-AF65-F5344CB8AC3E}">
        <p14:creationId xmlns:p14="http://schemas.microsoft.com/office/powerpoint/2010/main" val="234879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Dispute procedure for meter data vs. ETAW (does this need to be its own resolution?)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6</a:t>
            </a:fld>
            <a:endParaRPr lang="en-US"/>
          </a:p>
        </p:txBody>
      </p:sp>
    </p:spTree>
    <p:extLst>
      <p:ext uri="{BB962C8B-B14F-4D97-AF65-F5344CB8AC3E}">
        <p14:creationId xmlns:p14="http://schemas.microsoft.com/office/powerpoint/2010/main" val="393530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Dispute procedure for meter data vs. ETAW (does this need to be its own resolution?)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7</a:t>
            </a:fld>
            <a:endParaRPr lang="en-US"/>
          </a:p>
        </p:txBody>
      </p:sp>
    </p:spTree>
    <p:extLst>
      <p:ext uri="{BB962C8B-B14F-4D97-AF65-F5344CB8AC3E}">
        <p14:creationId xmlns:p14="http://schemas.microsoft.com/office/powerpoint/2010/main" val="140596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8</a:t>
            </a:fld>
            <a:endParaRPr lang="en-US"/>
          </a:p>
        </p:txBody>
      </p:sp>
    </p:spTree>
    <p:extLst>
      <p:ext uri="{BB962C8B-B14F-4D97-AF65-F5344CB8AC3E}">
        <p14:creationId xmlns:p14="http://schemas.microsoft.com/office/powerpoint/2010/main" val="317400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10"/>
          </p:nvPr>
        </p:nvSpPr>
        <p:spPr/>
        <p:txBody>
          <a:bodyPr/>
          <a:lstStyle/>
          <a:p>
            <a:fld id="{095192F1-9501-4513-9AB7-5941735F0991}" type="slidenum">
              <a:rPr lang="en-US" smtClean="0"/>
              <a:t>9</a:t>
            </a:fld>
            <a:endParaRPr lang="en-US"/>
          </a:p>
        </p:txBody>
      </p:sp>
    </p:spTree>
    <p:extLst>
      <p:ext uri="{BB962C8B-B14F-4D97-AF65-F5344CB8AC3E}">
        <p14:creationId xmlns:p14="http://schemas.microsoft.com/office/powerpoint/2010/main" val="637046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owchilla Master Title and Subtitle">
    <p:bg>
      <p:bgPr>
        <a:gradFill>
          <a:gsLst>
            <a:gs pos="0">
              <a:schemeClr val="accent1">
                <a:lumMod val="5000"/>
                <a:lumOff val="95000"/>
              </a:schemeClr>
            </a:gs>
            <a:gs pos="60000">
              <a:schemeClr val="accent5">
                <a:lumMod val="40000"/>
                <a:lumOff val="60000"/>
              </a:schemeClr>
            </a:gs>
            <a:gs pos="83000">
              <a:schemeClr val="accent5">
                <a:lumMod val="40000"/>
                <a:lumOff val="60000"/>
              </a:schemeClr>
            </a:gs>
            <a:gs pos="100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443411"/>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11"/>
          <p:cNvSpPr>
            <a:spLocks noGrp="1"/>
          </p:cNvSpPr>
          <p:nvPr>
            <p:ph type="sldNum" sz="quarter" idx="12"/>
          </p:nvPr>
        </p:nvSpPr>
        <p:spPr>
          <a:xfrm>
            <a:off x="8266770" y="6421667"/>
            <a:ext cx="821257" cy="365125"/>
          </a:xfrm>
        </p:spPr>
        <p:txBody>
          <a:bodyPr/>
          <a:lstStyle/>
          <a:p>
            <a:fld id="{5A4E8C1F-11FD-440B-85B3-D674C9529E73}"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566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971241" y="6421667"/>
            <a:ext cx="2057400" cy="365125"/>
          </a:xfrm>
          <a:prstGeom prst="rect">
            <a:avLst/>
          </a:prstGeom>
        </p:spPr>
        <p:txBody>
          <a:bodyPr/>
          <a:lstStyle/>
          <a:p>
            <a:fld id="{5A4E8C1F-11FD-440B-85B3-D674C9529E73}" type="slidenum">
              <a:rPr lang="en-US" smtClean="0"/>
              <a:pPr/>
              <a:t>‹#›</a:t>
            </a:fld>
            <a:endParaRPr lang="en-US" dirty="0"/>
          </a:p>
        </p:txBody>
      </p:sp>
    </p:spTree>
    <p:extLst>
      <p:ext uri="{BB962C8B-B14F-4D97-AF65-F5344CB8AC3E}">
        <p14:creationId xmlns:p14="http://schemas.microsoft.com/office/powerpoint/2010/main" val="1381632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879800" y="6416998"/>
            <a:ext cx="2057400" cy="365125"/>
          </a:xfrm>
          <a:prstGeom prst="rect">
            <a:avLst/>
          </a:prstGeom>
        </p:spPr>
        <p:txBody>
          <a:bodyPr/>
          <a:lstStyle/>
          <a:p>
            <a:fld id="{5A4E8C1F-11FD-440B-85B3-D674C9529E73}" type="slidenum">
              <a:rPr lang="en-US" smtClean="0"/>
              <a:pPr/>
              <a:t>‹#›</a:t>
            </a:fld>
            <a:endParaRPr lang="en-US" dirty="0"/>
          </a:p>
        </p:txBody>
      </p:sp>
    </p:spTree>
    <p:extLst>
      <p:ext uri="{BB962C8B-B14F-4D97-AF65-F5344CB8AC3E}">
        <p14:creationId xmlns:p14="http://schemas.microsoft.com/office/powerpoint/2010/main" val="417862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846549" y="6421667"/>
            <a:ext cx="2057400" cy="365125"/>
          </a:xfrm>
          <a:prstGeom prst="rect">
            <a:avLst/>
          </a:prstGeom>
        </p:spPr>
        <p:txBody>
          <a:bodyPr/>
          <a:lstStyle/>
          <a:p>
            <a:fld id="{5A4E8C1F-11FD-440B-85B3-D674C9529E73}" type="slidenum">
              <a:rPr lang="en-US" smtClean="0"/>
              <a:pPr/>
              <a:t>‹#›</a:t>
            </a:fld>
            <a:endParaRPr lang="en-US" dirty="0"/>
          </a:p>
        </p:txBody>
      </p:sp>
    </p:spTree>
    <p:extLst>
      <p:ext uri="{BB962C8B-B14F-4D97-AF65-F5344CB8AC3E}">
        <p14:creationId xmlns:p14="http://schemas.microsoft.com/office/powerpoint/2010/main" val="362788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6_Image+Titl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120E-F12F-3F4E-AB61-70F49C05FAF2}"/>
              </a:ext>
            </a:extLst>
          </p:cNvPr>
          <p:cNvSpPr>
            <a:spLocks noGrp="1"/>
          </p:cNvSpPr>
          <p:nvPr>
            <p:ph type="title"/>
          </p:nvPr>
        </p:nvSpPr>
        <p:spPr>
          <a:xfrm>
            <a:off x="2291576" y="3546089"/>
            <a:ext cx="6448192" cy="1170877"/>
          </a:xfrm>
        </p:spPr>
        <p:txBody>
          <a:bodyPr>
            <a:normAutofit/>
          </a:bodyPr>
          <a:lstStyle>
            <a:lvl1pPr algn="ctr">
              <a:defRPr sz="1800" b="1" i="0">
                <a:solidFill>
                  <a:srgbClr val="0054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646EA86-54AA-814C-BD73-535F989ABB66}"/>
              </a:ext>
            </a:extLst>
          </p:cNvPr>
          <p:cNvSpPr>
            <a:spLocks noGrp="1"/>
          </p:cNvSpPr>
          <p:nvPr>
            <p:ph idx="1"/>
          </p:nvPr>
        </p:nvSpPr>
        <p:spPr>
          <a:xfrm>
            <a:off x="2291575" y="4716966"/>
            <a:ext cx="6448193" cy="1459997"/>
          </a:xfrm>
        </p:spPr>
        <p:txBody>
          <a:bodyPr>
            <a:normAutofit/>
          </a:bodyPr>
          <a:lstStyle>
            <a:lvl1pPr marL="0" indent="0" algn="ctr">
              <a:buNone/>
              <a:defRPr sz="1500" b="0">
                <a:latin typeface="Arial" panose="020B0604020202020204" pitchFamily="34" charset="0"/>
                <a:cs typeface="Arial" panose="020B0604020202020204" pitchFamily="34" charset="0"/>
              </a:defRPr>
            </a:lvl1pPr>
            <a:lvl2pPr marL="342900" indent="0" algn="ctr">
              <a:buNone/>
              <a:defRPr sz="1500">
                <a:latin typeface="Arial" panose="020B0604020202020204" pitchFamily="34" charset="0"/>
                <a:cs typeface="Arial" panose="020B0604020202020204" pitchFamily="34" charset="0"/>
              </a:defRPr>
            </a:lvl2pPr>
            <a:lvl3pPr marL="685800" indent="0" algn="ctr">
              <a:buNone/>
              <a:defRPr sz="1500">
                <a:latin typeface="Arial" panose="020B0604020202020204" pitchFamily="34" charset="0"/>
                <a:cs typeface="Arial" panose="020B0604020202020204" pitchFamily="34" charset="0"/>
              </a:defRPr>
            </a:lvl3pPr>
            <a:lvl4pPr marL="1028700" indent="0" algn="ctr">
              <a:buNone/>
              <a:defRPr sz="1500">
                <a:latin typeface="Arial" panose="020B0604020202020204" pitchFamily="34" charset="0"/>
                <a:cs typeface="Arial" panose="020B0604020202020204" pitchFamily="34" charset="0"/>
              </a:defRPr>
            </a:lvl4pPr>
            <a:lvl5pPr marL="1371600" indent="0" algn="ctr">
              <a:buNone/>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45643D-F67C-1D40-840B-2B543F23285C}"/>
              </a:ext>
            </a:extLst>
          </p:cNvPr>
          <p:cNvSpPr>
            <a:spLocks noGrp="1"/>
          </p:cNvSpPr>
          <p:nvPr>
            <p:ph type="dt" sz="half" idx="10"/>
          </p:nvPr>
        </p:nvSpPr>
        <p:spPr>
          <a:xfrm>
            <a:off x="2291576" y="6356351"/>
            <a:ext cx="1179243" cy="365125"/>
          </a:xfrm>
        </p:spPr>
        <p:txBody>
          <a:bodyPr/>
          <a:lstStyle/>
          <a:p>
            <a:fld id="{40F8EB7B-5C24-6945-B3C1-D628389C58DC}" type="datetimeFigureOut">
              <a:rPr lang="en-US" smtClean="0"/>
              <a:t>8/2/2021</a:t>
            </a:fld>
            <a:endParaRPr lang="en-US"/>
          </a:p>
        </p:txBody>
      </p:sp>
      <p:sp>
        <p:nvSpPr>
          <p:cNvPr id="5" name="Footer Placeholder 4">
            <a:extLst>
              <a:ext uri="{FF2B5EF4-FFF2-40B4-BE49-F238E27FC236}">
                <a16:creationId xmlns:a16="http://schemas.microsoft.com/office/drawing/2014/main" id="{1AF87AEA-6865-4C41-8EC2-367DF50F6B33}"/>
              </a:ext>
            </a:extLst>
          </p:cNvPr>
          <p:cNvSpPr>
            <a:spLocks noGrp="1"/>
          </p:cNvSpPr>
          <p:nvPr>
            <p:ph type="ftr" sz="quarter" idx="11"/>
          </p:nvPr>
        </p:nvSpPr>
        <p:spPr>
          <a:xfrm>
            <a:off x="3972622" y="6356351"/>
            <a:ext cx="3086100" cy="365125"/>
          </a:xfrm>
        </p:spPr>
        <p:txBody>
          <a:bodyPr/>
          <a:lstStyle/>
          <a:p>
            <a:endParaRPr lang="en-US" dirty="0"/>
          </a:p>
        </p:txBody>
      </p:sp>
      <p:sp>
        <p:nvSpPr>
          <p:cNvPr id="6" name="Slide Number Placeholder 5">
            <a:extLst>
              <a:ext uri="{FF2B5EF4-FFF2-40B4-BE49-F238E27FC236}">
                <a16:creationId xmlns:a16="http://schemas.microsoft.com/office/drawing/2014/main" id="{0F9C9514-7EA6-5E43-B2CC-6EC6EC302DFC}"/>
              </a:ext>
            </a:extLst>
          </p:cNvPr>
          <p:cNvSpPr>
            <a:spLocks noGrp="1"/>
          </p:cNvSpPr>
          <p:nvPr>
            <p:ph type="sldNum" sz="quarter" idx="12"/>
          </p:nvPr>
        </p:nvSpPr>
        <p:spPr>
          <a:xfrm>
            <a:off x="7560526" y="6363359"/>
            <a:ext cx="1179242" cy="365125"/>
          </a:xfrm>
        </p:spPr>
        <p:txBody>
          <a:bodyPr/>
          <a:lstStyle/>
          <a:p>
            <a:fld id="{BE726D58-A215-5745-AFA3-59E6AD3AF806}" type="slidenum">
              <a:rPr lang="en-US" smtClean="0"/>
              <a:t>‹#›</a:t>
            </a:fld>
            <a:endParaRPr lang="en-US"/>
          </a:p>
        </p:txBody>
      </p:sp>
      <p:sp>
        <p:nvSpPr>
          <p:cNvPr id="9" name="Picture Placeholder 8">
            <a:extLst>
              <a:ext uri="{FF2B5EF4-FFF2-40B4-BE49-F238E27FC236}">
                <a16:creationId xmlns:a16="http://schemas.microsoft.com/office/drawing/2014/main" id="{282F1241-6A40-DD4E-B765-0FD37BE6A8EF}"/>
              </a:ext>
            </a:extLst>
          </p:cNvPr>
          <p:cNvSpPr>
            <a:spLocks noGrp="1"/>
          </p:cNvSpPr>
          <p:nvPr>
            <p:ph type="pic" sz="quarter" idx="13"/>
          </p:nvPr>
        </p:nvSpPr>
        <p:spPr>
          <a:xfrm>
            <a:off x="2291954" y="490655"/>
            <a:ext cx="6447234" cy="2938345"/>
          </a:xfrm>
        </p:spPr>
        <p:txBody>
          <a:bodyPr/>
          <a:lstStyle/>
          <a:p>
            <a:endParaRPr lang="en-US"/>
          </a:p>
        </p:txBody>
      </p:sp>
    </p:spTree>
    <p:extLst>
      <p:ext uri="{BB962C8B-B14F-4D97-AF65-F5344CB8AC3E}">
        <p14:creationId xmlns:p14="http://schemas.microsoft.com/office/powerpoint/2010/main" val="222753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owchilla Title and Content w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795" y="1401440"/>
            <a:ext cx="7996335" cy="4775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p:txBody>
          <a:bodyPr/>
          <a:lstStyle/>
          <a:p>
            <a:r>
              <a:rPr lang="en-US" dirty="0"/>
              <a:t>Click to edit Master title style</a:t>
            </a:r>
          </a:p>
        </p:txBody>
      </p:sp>
      <p:sp>
        <p:nvSpPr>
          <p:cNvPr id="30" name="Slide Number Placeholder 29"/>
          <p:cNvSpPr>
            <a:spLocks noGrp="1"/>
          </p:cNvSpPr>
          <p:nvPr>
            <p:ph type="sldNum" sz="quarter" idx="12"/>
          </p:nvPr>
        </p:nvSpPr>
        <p:spPr/>
        <p:txBody>
          <a:bodyPr/>
          <a:lstStyle/>
          <a:p>
            <a:fld id="{5A4E8C1F-11FD-440B-85B3-D674C9529E73}" type="slidenum">
              <a:rPr lang="en-US" smtClean="0"/>
              <a:pPr/>
              <a:t>‹#›</a:t>
            </a:fld>
            <a:endParaRPr lang="en-US" dirty="0"/>
          </a:p>
        </p:txBody>
      </p:sp>
    </p:spTree>
    <p:extLst>
      <p:ext uri="{BB962C8B-B14F-4D97-AF65-F5344CB8AC3E}">
        <p14:creationId xmlns:p14="http://schemas.microsoft.com/office/powerpoint/2010/main" val="192536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99795" y="1401440"/>
            <a:ext cx="7996335" cy="4775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4"/>
          </p:nvPr>
        </p:nvSpPr>
        <p:spPr>
          <a:xfrm>
            <a:off x="7030628" y="6421667"/>
            <a:ext cx="2057400" cy="365125"/>
          </a:xfrm>
          <a:prstGeom prst="rect">
            <a:avLst/>
          </a:prstGeom>
        </p:spPr>
        <p:txBody>
          <a:bodyPr anchor="ctr"/>
          <a:lstStyle>
            <a:lvl1pPr algn="r">
              <a:defRPr sz="1200">
                <a:solidFill>
                  <a:schemeClr val="bg1"/>
                </a:solidFill>
                <a:latin typeface="Franklin Gothic Medium" panose="020B0603020102020204" pitchFamily="34" charset="0"/>
              </a:defRPr>
            </a:lvl1pPr>
          </a:lstStyle>
          <a:p>
            <a:fld id="{5A4E8C1F-11FD-440B-85B3-D674C9529E73}" type="slidenum">
              <a:rPr lang="en-US" smtClean="0"/>
              <a:pPr/>
              <a:t>‹#›</a:t>
            </a:fld>
            <a:endParaRPr lang="en-US" dirty="0"/>
          </a:p>
        </p:txBody>
      </p:sp>
    </p:spTree>
    <p:extLst>
      <p:ext uri="{BB962C8B-B14F-4D97-AF65-F5344CB8AC3E}">
        <p14:creationId xmlns:p14="http://schemas.microsoft.com/office/powerpoint/2010/main" val="393896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Slide Number Placeholder 5"/>
          <p:cNvSpPr>
            <a:spLocks noGrp="1"/>
          </p:cNvSpPr>
          <p:nvPr>
            <p:ph type="sldNum" sz="quarter" idx="4"/>
          </p:nvPr>
        </p:nvSpPr>
        <p:spPr>
          <a:xfrm>
            <a:off x="7030628" y="6421667"/>
            <a:ext cx="2057400" cy="365125"/>
          </a:xfrm>
          <a:prstGeom prst="rect">
            <a:avLst/>
          </a:prstGeom>
        </p:spPr>
        <p:txBody>
          <a:bodyPr anchor="ctr"/>
          <a:lstStyle>
            <a:lvl1pPr algn="r">
              <a:defRPr sz="1200">
                <a:solidFill>
                  <a:schemeClr val="bg1"/>
                </a:solidFill>
                <a:latin typeface="Franklin Gothic Medium" panose="020B0603020102020204" pitchFamily="34" charset="0"/>
              </a:defRPr>
            </a:lvl1pPr>
          </a:lstStyle>
          <a:p>
            <a:fld id="{5A4E8C1F-11FD-440B-85B3-D674C9529E73}" type="slidenum">
              <a:rPr lang="en-US" smtClean="0"/>
              <a:pPr/>
              <a:t>‹#›</a:t>
            </a:fld>
            <a:endParaRPr lang="en-US" dirty="0"/>
          </a:p>
        </p:txBody>
      </p:sp>
    </p:spTree>
    <p:extLst>
      <p:ext uri="{BB962C8B-B14F-4D97-AF65-F5344CB8AC3E}">
        <p14:creationId xmlns:p14="http://schemas.microsoft.com/office/powerpoint/2010/main" val="259095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7030628" y="6421667"/>
            <a:ext cx="2057400" cy="365125"/>
          </a:xfrm>
          <a:prstGeom prst="rect">
            <a:avLst/>
          </a:prstGeom>
        </p:spPr>
        <p:txBody>
          <a:bodyPr anchor="ctr"/>
          <a:lstStyle>
            <a:lvl1pPr algn="r">
              <a:defRPr sz="1200">
                <a:solidFill>
                  <a:schemeClr val="bg1"/>
                </a:solidFill>
                <a:latin typeface="Franklin Gothic Medium" panose="020B0603020102020204" pitchFamily="34" charset="0"/>
              </a:defRPr>
            </a:lvl1pPr>
          </a:lstStyle>
          <a:p>
            <a:fld id="{5A4E8C1F-11FD-440B-85B3-D674C9529E73}" type="slidenum">
              <a:rPr lang="en-US" smtClean="0"/>
              <a:pPr/>
              <a:t>‹#›</a:t>
            </a:fld>
            <a:endParaRPr lang="en-US" dirty="0"/>
          </a:p>
        </p:txBody>
      </p:sp>
    </p:spTree>
    <p:extLst>
      <p:ext uri="{BB962C8B-B14F-4D97-AF65-F5344CB8AC3E}">
        <p14:creationId xmlns:p14="http://schemas.microsoft.com/office/powerpoint/2010/main" val="428799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7030628" y="6421667"/>
            <a:ext cx="2057400" cy="365125"/>
          </a:xfrm>
          <a:prstGeom prst="rect">
            <a:avLst/>
          </a:prstGeom>
        </p:spPr>
        <p:txBody>
          <a:bodyPr anchor="ctr"/>
          <a:lstStyle>
            <a:lvl1pPr algn="r">
              <a:defRPr sz="1200">
                <a:solidFill>
                  <a:schemeClr val="bg1"/>
                </a:solidFill>
                <a:latin typeface="Franklin Gothic Medium" panose="020B0603020102020204" pitchFamily="34" charset="0"/>
              </a:defRPr>
            </a:lvl1pPr>
          </a:lstStyle>
          <a:p>
            <a:fld id="{5A4E8C1F-11FD-440B-85B3-D674C9529E73}" type="slidenum">
              <a:rPr lang="en-US" smtClean="0"/>
              <a:pPr/>
              <a:t>‹#›</a:t>
            </a:fld>
            <a:endParaRPr lang="en-US" dirty="0"/>
          </a:p>
        </p:txBody>
      </p:sp>
    </p:spTree>
    <p:extLst>
      <p:ext uri="{BB962C8B-B14F-4D97-AF65-F5344CB8AC3E}">
        <p14:creationId xmlns:p14="http://schemas.microsoft.com/office/powerpoint/2010/main" val="284938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5"/>
          <p:cNvSpPr>
            <a:spLocks noGrp="1"/>
          </p:cNvSpPr>
          <p:nvPr>
            <p:ph type="sldNum" sz="quarter" idx="4"/>
          </p:nvPr>
        </p:nvSpPr>
        <p:spPr>
          <a:xfrm>
            <a:off x="7030628" y="6421667"/>
            <a:ext cx="2057400" cy="365125"/>
          </a:xfrm>
          <a:prstGeom prst="rect">
            <a:avLst/>
          </a:prstGeom>
        </p:spPr>
        <p:txBody>
          <a:bodyPr anchor="ctr"/>
          <a:lstStyle>
            <a:lvl1pPr algn="r">
              <a:defRPr sz="1200">
                <a:solidFill>
                  <a:schemeClr val="bg1"/>
                </a:solidFill>
                <a:latin typeface="Franklin Gothic Medium" panose="020B0603020102020204" pitchFamily="34" charset="0"/>
              </a:defRPr>
            </a:lvl1pPr>
          </a:lstStyle>
          <a:p>
            <a:fld id="{5A4E8C1F-11FD-440B-85B3-D674C9529E73}" type="slidenum">
              <a:rPr lang="en-US" smtClean="0"/>
              <a:pPr/>
              <a:t>‹#›</a:t>
            </a:fld>
            <a:endParaRPr lang="en-US" dirty="0"/>
          </a:p>
        </p:txBody>
      </p:sp>
    </p:spTree>
    <p:extLst>
      <p:ext uri="{BB962C8B-B14F-4D97-AF65-F5344CB8AC3E}">
        <p14:creationId xmlns:p14="http://schemas.microsoft.com/office/powerpoint/2010/main" val="86243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70993" y="6421667"/>
            <a:ext cx="2057400" cy="365125"/>
          </a:xfrm>
          <a:prstGeom prst="rect">
            <a:avLst/>
          </a:prstGeom>
        </p:spPr>
        <p:txBody>
          <a:bodyPr/>
          <a:lstStyle/>
          <a:p>
            <a:fld id="{5A4E8C1F-11FD-440B-85B3-D674C9529E73}" type="slidenum">
              <a:rPr lang="en-US" smtClean="0"/>
              <a:pPr/>
              <a:t>‹#›</a:t>
            </a:fld>
            <a:endParaRPr lang="en-US" dirty="0"/>
          </a:p>
        </p:txBody>
      </p:sp>
    </p:spTree>
    <p:extLst>
      <p:ext uri="{BB962C8B-B14F-4D97-AF65-F5344CB8AC3E}">
        <p14:creationId xmlns:p14="http://schemas.microsoft.com/office/powerpoint/2010/main" val="288370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054365" y="6421667"/>
            <a:ext cx="2057400" cy="365125"/>
          </a:xfrm>
          <a:prstGeom prst="rect">
            <a:avLst/>
          </a:prstGeom>
        </p:spPr>
        <p:txBody>
          <a:bodyPr/>
          <a:lstStyle/>
          <a:p>
            <a:fld id="{5A4E8C1F-11FD-440B-85B3-D674C9529E73}" type="slidenum">
              <a:rPr lang="en-US" smtClean="0"/>
              <a:pPr/>
              <a:t>‹#›</a:t>
            </a:fld>
            <a:endParaRPr lang="en-US" dirty="0"/>
          </a:p>
        </p:txBody>
      </p:sp>
    </p:spTree>
    <p:extLst>
      <p:ext uri="{BB962C8B-B14F-4D97-AF65-F5344CB8AC3E}">
        <p14:creationId xmlns:p14="http://schemas.microsoft.com/office/powerpoint/2010/main" val="396840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0000">
              <a:schemeClr val="accent5">
                <a:lumMod val="40000"/>
                <a:lumOff val="60000"/>
              </a:schemeClr>
            </a:gs>
            <a:gs pos="83000">
              <a:schemeClr val="accent5">
                <a:lumMod val="40000"/>
                <a:lumOff val="60000"/>
              </a:schemeClr>
            </a:gs>
            <a:gs pos="100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7" name="Rectangle 6"/>
          <p:cNvSpPr/>
          <p:nvPr userDrawn="1"/>
        </p:nvSpPr>
        <p:spPr>
          <a:xfrm>
            <a:off x="0" y="6354147"/>
            <a:ext cx="9144000" cy="50385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chemeClr val="bg1"/>
              </a:solidFill>
            </a:endParaRPr>
          </a:p>
        </p:txBody>
      </p:sp>
      <p:sp>
        <p:nvSpPr>
          <p:cNvPr id="2" name="Title Placeholder 1"/>
          <p:cNvSpPr>
            <a:spLocks noGrp="1"/>
          </p:cNvSpPr>
          <p:nvPr>
            <p:ph type="title"/>
          </p:nvPr>
        </p:nvSpPr>
        <p:spPr>
          <a:xfrm>
            <a:off x="466531" y="75877"/>
            <a:ext cx="8229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66531" y="1401440"/>
            <a:ext cx="8229600" cy="47755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4"/>
          </p:nvPr>
        </p:nvSpPr>
        <p:spPr>
          <a:xfrm>
            <a:off x="7030628" y="6421667"/>
            <a:ext cx="2057400" cy="365125"/>
          </a:xfrm>
          <a:prstGeom prst="rect">
            <a:avLst/>
          </a:prstGeom>
        </p:spPr>
        <p:txBody>
          <a:bodyPr anchor="ctr"/>
          <a:lstStyle>
            <a:lvl1pPr algn="r">
              <a:defRPr sz="1200">
                <a:solidFill>
                  <a:schemeClr val="bg1"/>
                </a:solidFill>
                <a:latin typeface="Franklin Gothic Medium" panose="020B0603020102020204" pitchFamily="34" charset="0"/>
              </a:defRPr>
            </a:lvl1pPr>
          </a:lstStyle>
          <a:p>
            <a:fld id="{4170E6AA-1A58-4F53-BB46-603C1CDB5671}" type="slidenum">
              <a:rPr lang="en-US" smtClean="0"/>
              <a:pPr/>
              <a:t>‹#›</a:t>
            </a:fld>
            <a:endParaRPr lang="en-US" dirty="0"/>
          </a:p>
        </p:txBody>
      </p:sp>
      <p:sp>
        <p:nvSpPr>
          <p:cNvPr id="9" name="Date Placeholder 3"/>
          <p:cNvSpPr txBox="1">
            <a:spLocks/>
          </p:cNvSpPr>
          <p:nvPr userDrawn="1"/>
        </p:nvSpPr>
        <p:spPr>
          <a:xfrm>
            <a:off x="5578944" y="6644570"/>
            <a:ext cx="1828799" cy="143395"/>
          </a:xfrm>
          <a:prstGeom prst="rect">
            <a:avLst/>
          </a:prstGeom>
        </p:spPr>
        <p:txBody>
          <a:bodyPr anchor="ctr"/>
          <a:lstStyle>
            <a:defPPr>
              <a:defRPr lang="en-US"/>
            </a:defPPr>
            <a:lvl1pPr marL="0" algn="ctr" defTabSz="914400" rtl="0" eaLnBrk="1" latinLnBrk="0" hangingPunct="1">
              <a:defRPr sz="12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January 20, 2021</a:t>
            </a:r>
          </a:p>
        </p:txBody>
      </p:sp>
      <p:sp>
        <p:nvSpPr>
          <p:cNvPr id="10" name="Footer Placeholder 4"/>
          <p:cNvSpPr txBox="1">
            <a:spLocks/>
          </p:cNvSpPr>
          <p:nvPr userDrawn="1"/>
        </p:nvSpPr>
        <p:spPr>
          <a:xfrm>
            <a:off x="3708834" y="6421667"/>
            <a:ext cx="5476487" cy="203068"/>
          </a:xfrm>
          <a:prstGeom prst="rect">
            <a:avLst/>
          </a:prstGeom>
        </p:spPr>
        <p:txBody>
          <a:bodyPr anchor="ctr"/>
          <a:lstStyle>
            <a:defPPr>
              <a:defRPr lang="en-US"/>
            </a:defPPr>
            <a:lvl1pPr marL="0" algn="ctr" defTabSz="914400" rtl="0" eaLnBrk="1" latinLnBrk="0" hangingPunct="1">
              <a:defRPr sz="12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effectLst/>
                <a:latin typeface="Franklin Gothic Medium" panose="020B0603020102020204" pitchFamily="34" charset="0"/>
                <a:ea typeface="Times New Roman" panose="02020603050405020304" pitchFamily="18" charset="0"/>
              </a:rPr>
              <a:t>Madera County GSA IrriWatch Set Up and Use Training</a:t>
            </a:r>
            <a:endParaRPr lang="en-US" dirty="0">
              <a:latin typeface="Franklin Gothic Medium" panose="020B0603020102020204" pitchFamily="34" charset="0"/>
            </a:endParaRPr>
          </a:p>
        </p:txBody>
      </p:sp>
      <p:grpSp>
        <p:nvGrpSpPr>
          <p:cNvPr id="13" name="Group 12">
            <a:extLst>
              <a:ext uri="{FF2B5EF4-FFF2-40B4-BE49-F238E27FC236}">
                <a16:creationId xmlns:a16="http://schemas.microsoft.com/office/drawing/2014/main" id="{E2E0A852-EBCA-420F-AB87-54A478935056}"/>
              </a:ext>
            </a:extLst>
          </p:cNvPr>
          <p:cNvGrpSpPr/>
          <p:nvPr userDrawn="1"/>
        </p:nvGrpSpPr>
        <p:grpSpPr>
          <a:xfrm>
            <a:off x="1648873" y="6421667"/>
            <a:ext cx="1107248" cy="360456"/>
            <a:chOff x="1557431" y="6421667"/>
            <a:chExt cx="1107248" cy="360456"/>
          </a:xfrm>
        </p:grpSpPr>
        <p:sp>
          <p:nvSpPr>
            <p:cNvPr id="8" name="Rectangle 7">
              <a:extLst>
                <a:ext uri="{FF2B5EF4-FFF2-40B4-BE49-F238E27FC236}">
                  <a16:creationId xmlns:a16="http://schemas.microsoft.com/office/drawing/2014/main" id="{402AA671-28F7-425C-B931-641372171228}"/>
                </a:ext>
              </a:extLst>
            </p:cNvPr>
            <p:cNvSpPr/>
            <p:nvPr userDrawn="1"/>
          </p:nvSpPr>
          <p:spPr>
            <a:xfrm>
              <a:off x="1557431" y="6421667"/>
              <a:ext cx="1107248" cy="360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376BAA3-EA07-4D43-9E62-8ADF9F34B6E3}"/>
                </a:ext>
              </a:extLst>
            </p:cNvPr>
            <p:cNvPicPr>
              <a:picLocks noChangeAspect="1"/>
            </p:cNvPicPr>
            <p:nvPr userDrawn="1"/>
          </p:nvPicPr>
          <p:blipFill>
            <a:blip r:embed="rId15"/>
            <a:stretch>
              <a:fillRect/>
            </a:stretch>
          </p:blipFill>
          <p:spPr>
            <a:xfrm>
              <a:off x="1611038" y="6444262"/>
              <a:ext cx="1000033" cy="320318"/>
            </a:xfrm>
            <a:prstGeom prst="rect">
              <a:avLst/>
            </a:prstGeom>
          </p:spPr>
        </p:pic>
      </p:grpSp>
      <p:pic>
        <p:nvPicPr>
          <p:cNvPr id="6" name="Picture 5" descr="A picture containing drawing&#10;&#10;Description automatically generated">
            <a:extLst>
              <a:ext uri="{FF2B5EF4-FFF2-40B4-BE49-F238E27FC236}">
                <a16:creationId xmlns:a16="http://schemas.microsoft.com/office/drawing/2014/main" id="{FAA03E5E-C5D0-4998-9883-95723750BB2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972" y="6413354"/>
            <a:ext cx="1445487" cy="383922"/>
          </a:xfrm>
          <a:prstGeom prst="rect">
            <a:avLst/>
          </a:prstGeom>
        </p:spPr>
      </p:pic>
    </p:spTree>
    <p:extLst>
      <p:ext uri="{BB962C8B-B14F-4D97-AF65-F5344CB8AC3E}">
        <p14:creationId xmlns:p14="http://schemas.microsoft.com/office/powerpoint/2010/main" val="3497334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793805" y="828986"/>
            <a:ext cx="7886700" cy="994172"/>
          </a:xfrm>
        </p:spPr>
        <p:txBody>
          <a:bodyPr>
            <a:normAutofit fontScale="90000"/>
          </a:bodyPr>
          <a:lstStyle/>
          <a:p>
            <a:r>
              <a:rPr lang="en-US" sz="3100" dirty="0"/>
              <a:t>Public Workshop</a:t>
            </a:r>
            <a:br>
              <a:rPr lang="en-US" sz="3100" dirty="0"/>
            </a:br>
            <a:r>
              <a:rPr lang="en-US" sz="3100" dirty="0"/>
              <a:t>County GSAs “white area”</a:t>
            </a:r>
            <a:br>
              <a:rPr lang="en-US" sz="3100" dirty="0"/>
            </a:br>
            <a:r>
              <a:rPr lang="en-US" sz="3100" dirty="0"/>
              <a:t>August 2, 2021, 3-5 p.m.</a:t>
            </a:r>
            <a:endParaRPr lang="en-US" dirty="0"/>
          </a:p>
        </p:txBody>
      </p:sp>
      <p:sp>
        <p:nvSpPr>
          <p:cNvPr id="3" name="Content Placeholder 2">
            <a:extLst>
              <a:ext uri="{FF2B5EF4-FFF2-40B4-BE49-F238E27FC236}">
                <a16:creationId xmlns:a16="http://schemas.microsoft.com/office/drawing/2014/main" id="{AE2B30E4-253A-4139-AAE4-0B66CAF0C63F}"/>
              </a:ext>
            </a:extLst>
          </p:cNvPr>
          <p:cNvSpPr>
            <a:spLocks noGrp="1"/>
          </p:cNvSpPr>
          <p:nvPr>
            <p:ph idx="1"/>
          </p:nvPr>
        </p:nvSpPr>
        <p:spPr>
          <a:xfrm>
            <a:off x="2103619" y="1823158"/>
            <a:ext cx="6901168" cy="4913845"/>
          </a:xfrm>
        </p:spPr>
        <p:txBody>
          <a:bodyPr>
            <a:normAutofit/>
          </a:bodyPr>
          <a:lstStyle/>
          <a:p>
            <a:pPr algn="l"/>
            <a:endParaRPr lang="en-US" sz="2400" dirty="0"/>
          </a:p>
          <a:p>
            <a:pPr marL="342900" indent="-342900" algn="l">
              <a:buFont typeface="Arial" panose="020B0604020202020204" pitchFamily="34" charset="0"/>
              <a:buChar char="•"/>
            </a:pPr>
            <a:r>
              <a:rPr lang="en-US" sz="2400" dirty="0"/>
              <a:t>Outreach Materials</a:t>
            </a:r>
          </a:p>
          <a:p>
            <a:pPr marL="342900" indent="-342900" algn="l">
              <a:buFont typeface="Arial" panose="020B0604020202020204" pitchFamily="34" charset="0"/>
              <a:buChar char="•"/>
            </a:pPr>
            <a:r>
              <a:rPr lang="en-US" sz="2400" dirty="0"/>
              <a:t>Drought and Domestic Well Workshop</a:t>
            </a:r>
          </a:p>
          <a:p>
            <a:pPr marL="342900" indent="-342900" algn="l">
              <a:buFont typeface="Arial" panose="020B0604020202020204" pitchFamily="34" charset="0"/>
              <a:buChar char="•"/>
            </a:pPr>
            <a:r>
              <a:rPr lang="en-US" sz="2400" dirty="0"/>
              <a:t>Conservation Webinar</a:t>
            </a:r>
          </a:p>
          <a:p>
            <a:pPr marL="342900" indent="-342900" algn="l">
              <a:buFont typeface="Arial" panose="020B0604020202020204" pitchFamily="34" charset="0"/>
              <a:buChar char="•"/>
            </a:pPr>
            <a:r>
              <a:rPr lang="en-US" sz="2400" dirty="0"/>
              <a:t>Allocation Questions</a:t>
            </a:r>
          </a:p>
          <a:p>
            <a:pPr marL="342900" indent="-342900" algn="l">
              <a:buFont typeface="Arial" panose="020B0604020202020204" pitchFamily="34" charset="0"/>
              <a:buChar char="•"/>
            </a:pPr>
            <a:r>
              <a:rPr lang="en-US" sz="2400" dirty="0"/>
              <a:t>Rate Study Update</a:t>
            </a:r>
          </a:p>
        </p:txBody>
      </p:sp>
      <p:sp>
        <p:nvSpPr>
          <p:cNvPr id="2" name="Rectangle 1">
            <a:extLst>
              <a:ext uri="{FF2B5EF4-FFF2-40B4-BE49-F238E27FC236}">
                <a16:creationId xmlns:a16="http://schemas.microsoft.com/office/drawing/2014/main" id="{714D0850-67A0-4464-A25F-733C48E9D7DA}"/>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832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940462" y="114704"/>
            <a:ext cx="7886700" cy="994172"/>
          </a:xfrm>
        </p:spPr>
        <p:txBody>
          <a:bodyPr>
            <a:normAutofit/>
          </a:bodyPr>
          <a:lstStyle/>
          <a:p>
            <a:r>
              <a:rPr lang="en-US" sz="3200" dirty="0"/>
              <a:t>How is my acreage calculated?</a:t>
            </a:r>
            <a:br>
              <a:rPr lang="en-US" dirty="0"/>
            </a:br>
            <a:endParaRPr lang="en-US" dirty="0"/>
          </a:p>
        </p:txBody>
      </p:sp>
      <p:sp>
        <p:nvSpPr>
          <p:cNvPr id="3" name="Content Placeholder 2">
            <a:extLst>
              <a:ext uri="{FF2B5EF4-FFF2-40B4-BE49-F238E27FC236}">
                <a16:creationId xmlns:a16="http://schemas.microsoft.com/office/drawing/2014/main" id="{AE2B30E4-253A-4139-AAE4-0B66CAF0C63F}"/>
              </a:ext>
            </a:extLst>
          </p:cNvPr>
          <p:cNvSpPr>
            <a:spLocks noGrp="1"/>
          </p:cNvSpPr>
          <p:nvPr>
            <p:ph idx="1"/>
          </p:nvPr>
        </p:nvSpPr>
        <p:spPr>
          <a:xfrm>
            <a:off x="2087597" y="265146"/>
            <a:ext cx="6901168" cy="5885923"/>
          </a:xfrm>
        </p:spPr>
        <p:txBody>
          <a:bodyPr>
            <a:normAutofit fontScale="92500" lnSpcReduction="20000"/>
          </a:bodyPr>
          <a:lstStyle/>
          <a:p>
            <a:pPr marR="0" lvl="0" algn="l">
              <a:lnSpc>
                <a:spcPct val="150000"/>
              </a:lnSpc>
              <a:spcBef>
                <a:spcPts val="0"/>
              </a:spcBef>
              <a:spcAft>
                <a:spcPts val="0"/>
              </a:spcAft>
            </a:pPr>
            <a:endParaRPr lang="en-US" sz="2800" dirty="0">
              <a:latin typeface="Calibri" panose="020F0502020204030204" pitchFamily="34" charset="0"/>
              <a:ea typeface="Times New Roman" panose="02020603050405020304" pitchFamily="18" charset="0"/>
            </a:endParaRPr>
          </a:p>
          <a:p>
            <a:pPr marL="342900" marR="0" lvl="0" indent="-342900" algn="l">
              <a:lnSpc>
                <a:spcPct val="150000"/>
              </a:lnSpc>
              <a:spcBef>
                <a:spcPts val="0"/>
              </a:spcBef>
              <a:spcAft>
                <a:spcPts val="0"/>
              </a:spcAft>
              <a:buFont typeface="Symbol" panose="05050102010706020507" pitchFamily="18" charset="2"/>
              <a:buChar char=""/>
            </a:pPr>
            <a:r>
              <a:rPr lang="en-US" sz="2800" dirty="0">
                <a:ea typeface="Times New Roman" panose="02020603050405020304" pitchFamily="18" charset="0"/>
              </a:rPr>
              <a:t>Multiple estimates of acreage within a parcel currently exist including:</a:t>
            </a:r>
          </a:p>
          <a:p>
            <a:pPr marL="685800" lvl="1" indent="-342900" algn="l">
              <a:lnSpc>
                <a:spcPct val="150000"/>
              </a:lnSpc>
              <a:spcBef>
                <a:spcPts val="0"/>
              </a:spcBef>
              <a:buFont typeface="Symbol" panose="05050102010706020507" pitchFamily="18" charset="2"/>
              <a:buChar char=""/>
            </a:pPr>
            <a:r>
              <a:rPr lang="en-US" sz="2800" dirty="0">
                <a:ea typeface="Times New Roman" panose="02020603050405020304" pitchFamily="18" charset="0"/>
              </a:rPr>
              <a:t>Assessor’s acreage</a:t>
            </a:r>
          </a:p>
          <a:p>
            <a:pPr marL="685800" lvl="1" indent="-342900" algn="l">
              <a:lnSpc>
                <a:spcPct val="150000"/>
              </a:lnSpc>
              <a:spcBef>
                <a:spcPts val="0"/>
              </a:spcBef>
              <a:buFont typeface="Symbol" panose="05050102010706020507" pitchFamily="18" charset="2"/>
              <a:buChar char=""/>
            </a:pPr>
            <a:r>
              <a:rPr lang="en-US" sz="2800" dirty="0">
                <a:ea typeface="Times New Roman" panose="02020603050405020304" pitchFamily="18" charset="0"/>
              </a:rPr>
              <a:t>DWR’s GIS measurements of irrigated acreage are used in </a:t>
            </a:r>
            <a:r>
              <a:rPr lang="en-US" sz="2800" dirty="0" err="1">
                <a:ea typeface="Times New Roman" panose="02020603050405020304" pitchFamily="18" charset="0"/>
              </a:rPr>
              <a:t>Irriwatch</a:t>
            </a:r>
            <a:endParaRPr lang="en-US" sz="2800" dirty="0">
              <a:ea typeface="Times New Roman" panose="02020603050405020304" pitchFamily="18" charset="0"/>
            </a:endParaRPr>
          </a:p>
          <a:p>
            <a:pPr marL="685800" lvl="1" indent="-342900" algn="l">
              <a:lnSpc>
                <a:spcPct val="150000"/>
              </a:lnSpc>
              <a:spcBef>
                <a:spcPts val="0"/>
              </a:spcBef>
              <a:buFont typeface="Symbol" panose="05050102010706020507" pitchFamily="18" charset="2"/>
              <a:buChar char=""/>
            </a:pPr>
            <a:r>
              <a:rPr lang="en-US" sz="2800" dirty="0">
                <a:ea typeface="Times New Roman" panose="02020603050405020304" pitchFamily="18" charset="0"/>
              </a:rPr>
              <a:t>Acreage that are part of irrigated agricultural operations or permitted confined animal operations</a:t>
            </a:r>
          </a:p>
          <a:p>
            <a:pPr marL="685800" lvl="1" indent="-342900" algn="l">
              <a:lnSpc>
                <a:spcPct val="150000"/>
              </a:lnSpc>
              <a:spcBef>
                <a:spcPts val="0"/>
              </a:spcBef>
              <a:buFont typeface="Symbol" panose="05050102010706020507" pitchFamily="18" charset="2"/>
              <a:buChar char=""/>
            </a:pPr>
            <a:r>
              <a:rPr lang="en-US" sz="2800" dirty="0">
                <a:ea typeface="Times New Roman" panose="02020603050405020304" pitchFamily="18" charset="0"/>
              </a:rPr>
              <a:t>Other numbers from crop insurance or other vendors or our own measurements</a:t>
            </a:r>
          </a:p>
          <a:p>
            <a:pPr marL="685800" lvl="1" indent="-342900" algn="l">
              <a:spcBef>
                <a:spcPts val="0"/>
              </a:spcBef>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31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940462" y="114704"/>
            <a:ext cx="7886700" cy="994172"/>
          </a:xfrm>
        </p:spPr>
        <p:txBody>
          <a:bodyPr>
            <a:normAutofit/>
          </a:bodyPr>
          <a:lstStyle/>
          <a:p>
            <a:r>
              <a:rPr lang="en-US" sz="3200" dirty="0">
                <a:solidFill>
                  <a:schemeClr val="accent1">
                    <a:lumMod val="75000"/>
                  </a:schemeClr>
                </a:solidFill>
              </a:rPr>
              <a:t>How is my allocation calculated?</a:t>
            </a:r>
            <a:br>
              <a:rPr lang="en-US"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AE2B30E4-253A-4139-AAE4-0B66CAF0C63F}"/>
              </a:ext>
            </a:extLst>
          </p:cNvPr>
          <p:cNvSpPr>
            <a:spLocks noGrp="1"/>
          </p:cNvSpPr>
          <p:nvPr>
            <p:ph idx="1"/>
          </p:nvPr>
        </p:nvSpPr>
        <p:spPr>
          <a:xfrm>
            <a:off x="2064545" y="726543"/>
            <a:ext cx="6901168" cy="5885923"/>
          </a:xfrm>
        </p:spPr>
        <p:txBody>
          <a:bodyPr>
            <a:normAutofit lnSpcReduction="10000"/>
          </a:bodyPr>
          <a:lstStyle/>
          <a:p>
            <a:pPr marL="342900" marR="0" lvl="0" indent="-342900" algn="l">
              <a:lnSpc>
                <a:spcPct val="150000"/>
              </a:lnSpc>
              <a:spcBef>
                <a:spcPts val="0"/>
              </a:spcBef>
              <a:spcAft>
                <a:spcPts val="0"/>
              </a:spcAft>
              <a:buFont typeface="Symbol" panose="05050102010706020507" pitchFamily="18" charset="2"/>
              <a:buChar char=""/>
            </a:pPr>
            <a:r>
              <a:rPr lang="en-US" sz="2400" dirty="0">
                <a:ea typeface="Times New Roman" panose="02020603050405020304" pitchFamily="18" charset="0"/>
              </a:rPr>
              <a:t>Calculate SY allocation</a:t>
            </a:r>
          </a:p>
          <a:p>
            <a:pPr marL="685800" lvl="1" indent="-342900" algn="l">
              <a:lnSpc>
                <a:spcPct val="150000"/>
              </a:lnSpc>
              <a:spcBef>
                <a:spcPts val="0"/>
              </a:spcBef>
              <a:buFont typeface="Symbol" panose="05050102010706020507" pitchFamily="18" charset="2"/>
              <a:buChar char=""/>
            </a:pPr>
            <a:r>
              <a:rPr lang="en-US" sz="2400" dirty="0">
                <a:ea typeface="Times New Roman" panose="02020603050405020304" pitchFamily="18" charset="0"/>
              </a:rPr>
              <a:t>SY is total acreage in APN (assumed to be irrigated acres)</a:t>
            </a:r>
          </a:p>
          <a:p>
            <a:pPr marL="342900" indent="-342900" algn="l">
              <a:lnSpc>
                <a:spcPct val="150000"/>
              </a:lnSpc>
              <a:spcBef>
                <a:spcPts val="0"/>
              </a:spcBef>
              <a:buFont typeface="Symbol" panose="05050102010706020507" pitchFamily="18" charset="2"/>
              <a:buChar char=""/>
            </a:pPr>
            <a:r>
              <a:rPr lang="en-US" sz="2400" dirty="0">
                <a:ea typeface="Times New Roman" panose="02020603050405020304" pitchFamily="18" charset="0"/>
              </a:rPr>
              <a:t>Calculate TW allocation</a:t>
            </a:r>
          </a:p>
          <a:p>
            <a:pPr marL="685800" lvl="1" indent="-342900" algn="l">
              <a:lnSpc>
                <a:spcPct val="150000"/>
              </a:lnSpc>
              <a:spcBef>
                <a:spcPts val="0"/>
              </a:spcBef>
              <a:buFont typeface="Symbol" panose="05050102010706020507" pitchFamily="18" charset="2"/>
              <a:buChar char=""/>
            </a:pPr>
            <a:r>
              <a:rPr lang="en-US" sz="2400" dirty="0">
                <a:ea typeface="Times New Roman" panose="02020603050405020304" pitchFamily="18" charset="0"/>
              </a:rPr>
              <a:t>TW is based on irrigated acreage and/or confined animal facility operation area </a:t>
            </a:r>
          </a:p>
          <a:p>
            <a:pPr marL="685800" lvl="1" indent="-342900" algn="l">
              <a:lnSpc>
                <a:spcPct val="150000"/>
              </a:lnSpc>
              <a:spcBef>
                <a:spcPts val="0"/>
              </a:spcBef>
              <a:buFont typeface="Symbol" panose="05050102010706020507" pitchFamily="18" charset="2"/>
              <a:buChar char=""/>
            </a:pPr>
            <a:r>
              <a:rPr lang="en-US" sz="2400" dirty="0">
                <a:ea typeface="Times New Roman" panose="02020603050405020304" pitchFamily="18" charset="0"/>
              </a:rPr>
              <a:t>Irrigated acreage may be increased up to 10% </a:t>
            </a:r>
          </a:p>
          <a:p>
            <a:pPr marL="685800" lvl="1" indent="-342900" algn="l">
              <a:lnSpc>
                <a:spcPct val="150000"/>
              </a:lnSpc>
              <a:spcBef>
                <a:spcPts val="0"/>
              </a:spcBef>
              <a:buFont typeface="Symbol" panose="05050102010706020507" pitchFamily="18" charset="2"/>
              <a:buChar char=""/>
            </a:pPr>
            <a:r>
              <a:rPr lang="en-US" sz="2400" dirty="0">
                <a:ea typeface="Times New Roman" panose="02020603050405020304" pitchFamily="18" charset="0"/>
              </a:rPr>
              <a:t>Quantity will not exceed APN acreage</a:t>
            </a:r>
          </a:p>
          <a:p>
            <a:pPr marL="342900" indent="-342900" algn="l">
              <a:lnSpc>
                <a:spcPct val="150000"/>
              </a:lnSpc>
              <a:spcBef>
                <a:spcPts val="0"/>
              </a:spcBef>
              <a:buFont typeface="Symbol" panose="05050102010706020507" pitchFamily="18" charset="2"/>
              <a:buChar char=""/>
            </a:pPr>
            <a:r>
              <a:rPr lang="en-US" sz="2400" dirty="0">
                <a:ea typeface="Times New Roman" panose="02020603050405020304" pitchFamily="18" charset="0"/>
              </a:rPr>
              <a:t>Total allocation for eligible parcels = </a:t>
            </a:r>
            <a:br>
              <a:rPr lang="en-US" sz="2400" dirty="0">
                <a:ea typeface="Times New Roman" panose="02020603050405020304" pitchFamily="18" charset="0"/>
              </a:rPr>
            </a:br>
            <a:r>
              <a:rPr lang="en-US" sz="2400" dirty="0">
                <a:ea typeface="Times New Roman" panose="02020603050405020304" pitchFamily="18" charset="0"/>
              </a:rPr>
              <a:t>SY allocation + TW allocation</a:t>
            </a:r>
          </a:p>
          <a:p>
            <a:pPr marL="685800" lvl="1" indent="-342900" algn="l">
              <a:spcBef>
                <a:spcPts val="0"/>
              </a:spcBef>
              <a:buFont typeface="Symbol" panose="05050102010706020507" pitchFamily="18" charset="2"/>
              <a:buChar char=""/>
            </a:pPr>
            <a:endParaRPr lang="en-US" sz="2400" dirty="0">
              <a:latin typeface="Calibri" panose="020F0502020204030204" pitchFamily="34" charset="0"/>
              <a:ea typeface="Times New Roman" panose="02020603050405020304" pitchFamily="18" charset="0"/>
            </a:endParaRPr>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48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940462" y="114704"/>
            <a:ext cx="7886700" cy="994172"/>
          </a:xfrm>
        </p:spPr>
        <p:txBody>
          <a:bodyPr>
            <a:normAutofit/>
          </a:bodyPr>
          <a:lstStyle/>
          <a:p>
            <a:r>
              <a:rPr lang="en-US" sz="3200" dirty="0">
                <a:solidFill>
                  <a:schemeClr val="accent1">
                    <a:lumMod val="75000"/>
                  </a:schemeClr>
                </a:solidFill>
              </a:rPr>
              <a:t>What if I want to plant </a:t>
            </a:r>
            <a:br>
              <a:rPr lang="en-US" sz="3200" dirty="0">
                <a:solidFill>
                  <a:schemeClr val="accent1">
                    <a:lumMod val="75000"/>
                  </a:schemeClr>
                </a:solidFill>
              </a:rPr>
            </a:br>
            <a:r>
              <a:rPr lang="en-US" sz="3200" dirty="0">
                <a:solidFill>
                  <a:schemeClr val="accent1">
                    <a:lumMod val="75000"/>
                  </a:schemeClr>
                </a:solidFill>
              </a:rPr>
              <a:t>never irrigated land now?</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AE2B30E4-253A-4139-AAE4-0B66CAF0C63F}"/>
              </a:ext>
            </a:extLst>
          </p:cNvPr>
          <p:cNvSpPr>
            <a:spLocks noGrp="1"/>
          </p:cNvSpPr>
          <p:nvPr>
            <p:ph idx="1"/>
          </p:nvPr>
        </p:nvSpPr>
        <p:spPr>
          <a:xfrm>
            <a:off x="2064545" y="1187230"/>
            <a:ext cx="6901168" cy="5885923"/>
          </a:xfrm>
        </p:spPr>
        <p:txBody>
          <a:bodyPr>
            <a:normAutofit/>
          </a:bodyPr>
          <a:lstStyle/>
          <a:p>
            <a:pPr marL="342900" marR="0" lvl="0" indent="-342900" algn="l">
              <a:lnSpc>
                <a:spcPct val="150000"/>
              </a:lnSpc>
              <a:spcBef>
                <a:spcPts val="0"/>
              </a:spcBef>
              <a:spcAft>
                <a:spcPts val="0"/>
              </a:spcAft>
              <a:buFont typeface="Symbol" panose="05050102010706020507" pitchFamily="18" charset="2"/>
              <a:buChar char=""/>
            </a:pPr>
            <a:r>
              <a:rPr lang="en-US" sz="2400" dirty="0">
                <a:ea typeface="Times New Roman" panose="02020603050405020304" pitchFamily="18" charset="0"/>
              </a:rPr>
              <a:t>You are in a critically-</a:t>
            </a:r>
            <a:r>
              <a:rPr lang="en-US" sz="2400" dirty="0" err="1">
                <a:ea typeface="Times New Roman" panose="02020603050405020304" pitchFamily="18" charset="0"/>
              </a:rPr>
              <a:t>overdrafted</a:t>
            </a:r>
            <a:r>
              <a:rPr lang="en-US" sz="2400" dirty="0">
                <a:ea typeface="Times New Roman" panose="02020603050405020304" pitchFamily="18" charset="0"/>
              </a:rPr>
              <a:t> subbasin</a:t>
            </a:r>
          </a:p>
          <a:p>
            <a:pPr marL="342900" marR="0" lvl="0" indent="-342900" algn="l">
              <a:lnSpc>
                <a:spcPct val="150000"/>
              </a:lnSpc>
              <a:spcBef>
                <a:spcPts val="0"/>
              </a:spcBef>
              <a:spcAft>
                <a:spcPts val="0"/>
              </a:spcAft>
              <a:buFont typeface="Symbol" panose="05050102010706020507" pitchFamily="18" charset="2"/>
              <a:buChar char=""/>
            </a:pPr>
            <a:r>
              <a:rPr lang="en-US" sz="2400" dirty="0">
                <a:ea typeface="Times New Roman" panose="02020603050405020304" pitchFamily="18" charset="0"/>
              </a:rPr>
              <a:t>Never irrigated lands can access only SY using opt in process</a:t>
            </a:r>
          </a:p>
          <a:p>
            <a:pPr marL="342900" marR="0" lvl="0" indent="-342900" algn="l">
              <a:lnSpc>
                <a:spcPct val="150000"/>
              </a:lnSpc>
              <a:spcBef>
                <a:spcPts val="0"/>
              </a:spcBef>
              <a:spcAft>
                <a:spcPts val="0"/>
              </a:spcAft>
              <a:buFont typeface="Symbol" panose="05050102010706020507" pitchFamily="18" charset="2"/>
              <a:buChar char=""/>
            </a:pPr>
            <a:r>
              <a:rPr lang="en-US" sz="2400" dirty="0">
                <a:ea typeface="Times New Roman" panose="02020603050405020304" pitchFamily="18" charset="0"/>
              </a:rPr>
              <a:t>Must demonstrate need for use of water</a:t>
            </a:r>
          </a:p>
          <a:p>
            <a:pPr marL="342900" marR="0" lvl="0" indent="-342900" algn="l">
              <a:lnSpc>
                <a:spcPct val="150000"/>
              </a:lnSpc>
              <a:spcBef>
                <a:spcPts val="0"/>
              </a:spcBef>
              <a:spcAft>
                <a:spcPts val="0"/>
              </a:spcAft>
              <a:buFont typeface="Symbol" panose="05050102010706020507" pitchFamily="18" charset="2"/>
              <a:buChar char=""/>
            </a:pPr>
            <a:r>
              <a:rPr lang="en-US" sz="2400" dirty="0">
                <a:ea typeface="Times New Roman" panose="02020603050405020304" pitchFamily="18" charset="0"/>
              </a:rPr>
              <a:t>Never irrigated lands cannot be part of a farm unit</a:t>
            </a:r>
          </a:p>
          <a:p>
            <a:pPr marL="685800" lvl="1" indent="-342900" algn="l">
              <a:spcBef>
                <a:spcPts val="0"/>
              </a:spcBef>
              <a:buFont typeface="Symbol" panose="05050102010706020507" pitchFamily="18" charset="2"/>
              <a:buChar char=""/>
            </a:pPr>
            <a:endParaRPr lang="en-US" sz="2400" dirty="0">
              <a:latin typeface="Calibri" panose="020F0502020204030204" pitchFamily="34" charset="0"/>
              <a:ea typeface="Times New Roman" panose="02020603050405020304" pitchFamily="18" charset="0"/>
            </a:endParaRPr>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486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940462" y="114704"/>
            <a:ext cx="7886700" cy="994172"/>
          </a:xfrm>
        </p:spPr>
        <p:txBody>
          <a:bodyPr>
            <a:normAutofit/>
          </a:bodyPr>
          <a:lstStyle/>
          <a:p>
            <a:r>
              <a:rPr lang="en-US" sz="3200" dirty="0">
                <a:solidFill>
                  <a:schemeClr val="accent1">
                    <a:lumMod val="75000"/>
                  </a:schemeClr>
                </a:solidFill>
              </a:rPr>
              <a:t>How are farm units created?</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AE2B30E4-253A-4139-AAE4-0B66CAF0C63F}"/>
              </a:ext>
            </a:extLst>
          </p:cNvPr>
          <p:cNvSpPr>
            <a:spLocks noGrp="1"/>
          </p:cNvSpPr>
          <p:nvPr>
            <p:ph idx="1"/>
          </p:nvPr>
        </p:nvSpPr>
        <p:spPr>
          <a:xfrm>
            <a:off x="2064545" y="1187230"/>
            <a:ext cx="6901168" cy="5885923"/>
          </a:xfrm>
        </p:spPr>
        <p:txBody>
          <a:bodyPr>
            <a:normAutofit/>
          </a:bodyPr>
          <a:lstStyle/>
          <a:p>
            <a:pPr marL="685800" lvl="1" indent="-342900" algn="l">
              <a:lnSpc>
                <a:spcPct val="150000"/>
              </a:lnSpc>
              <a:spcBef>
                <a:spcPts val="0"/>
              </a:spcBef>
              <a:buFont typeface="Symbol" panose="05050102010706020507" pitchFamily="18" charset="2"/>
              <a:buChar char=""/>
            </a:pPr>
            <a:r>
              <a:rPr lang="en-US" sz="2400" dirty="0">
                <a:ea typeface="Times New Roman" panose="02020603050405020304" pitchFamily="18" charset="0"/>
              </a:rPr>
              <a:t>GSA must approve</a:t>
            </a:r>
          </a:p>
          <a:p>
            <a:pPr marL="685800" lvl="1" indent="-342900" algn="l">
              <a:lnSpc>
                <a:spcPct val="150000"/>
              </a:lnSpc>
              <a:spcBef>
                <a:spcPts val="0"/>
              </a:spcBef>
              <a:buFont typeface="Symbol" panose="05050102010706020507" pitchFamily="18" charset="2"/>
              <a:buChar char=""/>
            </a:pPr>
            <a:r>
              <a:rPr lang="en-US" sz="2400" dirty="0">
                <a:ea typeface="Times New Roman" panose="02020603050405020304" pitchFamily="18" charset="0"/>
              </a:rPr>
              <a:t>Currently set up by registration to </a:t>
            </a:r>
            <a:r>
              <a:rPr lang="en-US" sz="2400" dirty="0" err="1">
                <a:ea typeface="Times New Roman" panose="02020603050405020304" pitchFamily="18" charset="0"/>
              </a:rPr>
              <a:t>Irriwatch</a:t>
            </a:r>
            <a:r>
              <a:rPr lang="en-US" sz="2400" dirty="0">
                <a:ea typeface="Times New Roman" panose="02020603050405020304" pitchFamily="18" charset="0"/>
              </a:rPr>
              <a:t> for irrigated lands, but will all be reviewed individually</a:t>
            </a:r>
          </a:p>
          <a:p>
            <a:pPr marL="685800" lvl="1" indent="-342900" algn="l">
              <a:lnSpc>
                <a:spcPct val="150000"/>
              </a:lnSpc>
              <a:spcBef>
                <a:spcPts val="0"/>
              </a:spcBef>
              <a:buFont typeface="Symbol" panose="05050102010706020507" pitchFamily="18" charset="2"/>
              <a:buChar char=""/>
            </a:pPr>
            <a:r>
              <a:rPr lang="en-US" sz="2400" dirty="0">
                <a:ea typeface="Times New Roman" panose="02020603050405020304" pitchFamily="18" charset="0"/>
              </a:rPr>
              <a:t>Must be eligible acres (currently irrigating or previously irrigating or part of CAFO, etc.)</a:t>
            </a:r>
          </a:p>
          <a:p>
            <a:pPr marL="685800" lvl="1" indent="-342900" algn="l">
              <a:lnSpc>
                <a:spcPct val="150000"/>
              </a:lnSpc>
              <a:spcBef>
                <a:spcPts val="0"/>
              </a:spcBef>
              <a:buFont typeface="Symbol" panose="05050102010706020507" pitchFamily="18" charset="2"/>
              <a:buChar char=""/>
            </a:pPr>
            <a:r>
              <a:rPr lang="en-US" sz="2400" dirty="0">
                <a:ea typeface="Times New Roman" panose="02020603050405020304" pitchFamily="18" charset="0"/>
              </a:rPr>
              <a:t>Any other land that opts in cannot be part of a farm unit (e.g. never irrigated)</a:t>
            </a:r>
          </a:p>
          <a:p>
            <a:pPr marL="685800" lvl="1" indent="-342900" algn="l">
              <a:spcBef>
                <a:spcPts val="0"/>
              </a:spcBef>
              <a:buFont typeface="Symbol" panose="05050102010706020507" pitchFamily="18" charset="2"/>
              <a:buChar char=""/>
            </a:pPr>
            <a:endParaRPr lang="en-US" sz="2400" dirty="0">
              <a:latin typeface="Calibri" panose="020F0502020204030204" pitchFamily="34" charset="0"/>
              <a:ea typeface="Times New Roman" panose="02020603050405020304" pitchFamily="18" charset="0"/>
            </a:endParaRPr>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300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940462" y="114704"/>
            <a:ext cx="7886700" cy="994172"/>
          </a:xfrm>
        </p:spPr>
        <p:txBody>
          <a:bodyPr>
            <a:normAutofit fontScale="90000"/>
          </a:bodyPr>
          <a:lstStyle/>
          <a:p>
            <a:br>
              <a:rPr lang="en-US" sz="3200" dirty="0"/>
            </a:br>
            <a:r>
              <a:rPr lang="en-US" sz="3200" dirty="0"/>
              <a:t>What happens if I retire land?</a:t>
            </a:r>
            <a:br>
              <a:rPr lang="en-US" dirty="0"/>
            </a:br>
            <a:endParaRPr lang="en-US" dirty="0"/>
          </a:p>
        </p:txBody>
      </p:sp>
      <p:sp>
        <p:nvSpPr>
          <p:cNvPr id="3" name="Content Placeholder 2">
            <a:extLst>
              <a:ext uri="{FF2B5EF4-FFF2-40B4-BE49-F238E27FC236}">
                <a16:creationId xmlns:a16="http://schemas.microsoft.com/office/drawing/2014/main" id="{AE2B30E4-253A-4139-AAE4-0B66CAF0C63F}"/>
              </a:ext>
            </a:extLst>
          </p:cNvPr>
          <p:cNvSpPr>
            <a:spLocks noGrp="1"/>
          </p:cNvSpPr>
          <p:nvPr>
            <p:ph idx="1"/>
          </p:nvPr>
        </p:nvSpPr>
        <p:spPr>
          <a:xfrm>
            <a:off x="2079913" y="972077"/>
            <a:ext cx="6901168" cy="5885923"/>
          </a:xfrm>
        </p:spPr>
        <p:txBody>
          <a:bodyPr>
            <a:normAutofit fontScale="92500" lnSpcReduction="10000"/>
          </a:bodyPr>
          <a:lstStyle/>
          <a:p>
            <a:pPr marL="342900" marR="0" lvl="0" indent="-342900" algn="l">
              <a:lnSpc>
                <a:spcPct val="107000"/>
              </a:lnSpc>
              <a:spcBef>
                <a:spcPts val="0"/>
              </a:spcBef>
              <a:spcAft>
                <a:spcPts val="0"/>
              </a:spcAft>
              <a:buFont typeface="Symbol" panose="05050102010706020507" pitchFamily="18" charset="2"/>
              <a:buChar char=""/>
            </a:pPr>
            <a:endParaRPr lang="en-US" sz="2800" dirty="0">
              <a:ea typeface="Calibri" panose="020F0502020204030204" pitchFamily="34" charset="0"/>
            </a:endParaRPr>
          </a:p>
          <a:p>
            <a:pPr marL="342900" marR="0" lvl="0" indent="-342900" algn="l">
              <a:lnSpc>
                <a:spcPct val="107000"/>
              </a:lnSpc>
              <a:spcBef>
                <a:spcPts val="0"/>
              </a:spcBef>
              <a:spcAft>
                <a:spcPts val="0"/>
              </a:spcAft>
              <a:buFont typeface="Symbol" panose="05050102010706020507" pitchFamily="18" charset="2"/>
              <a:buChar char=""/>
            </a:pPr>
            <a:r>
              <a:rPr lang="en-US" sz="2800" dirty="0">
                <a:ea typeface="Calibri" panose="020F0502020204030204" pitchFamily="34" charset="0"/>
              </a:rPr>
              <a:t>When irrigated acres are taken out of production, SY and TW could be used elsewhere on irrigated acres within the approved farm unit; if land was taken out of irrigated production after January 1, 2015, it is eligible for SY and TW and to be in farm unit</a:t>
            </a:r>
          </a:p>
          <a:p>
            <a:pPr marL="342900" marR="0" lvl="0" indent="-342900" algn="l">
              <a:lnSpc>
                <a:spcPct val="107000"/>
              </a:lnSpc>
              <a:spcBef>
                <a:spcPts val="0"/>
              </a:spcBef>
              <a:spcAft>
                <a:spcPts val="0"/>
              </a:spcAft>
              <a:buFont typeface="Symbol" panose="05050102010706020507" pitchFamily="18" charset="2"/>
              <a:buChar char=""/>
            </a:pPr>
            <a:endParaRPr lang="en-US" sz="2800" dirty="0">
              <a:ea typeface="Calibri" panose="020F0502020204030204" pitchFamily="34" charset="0"/>
            </a:endParaRPr>
          </a:p>
          <a:p>
            <a:pPr marL="342900" marR="0" lvl="0" indent="-342900" algn="l">
              <a:lnSpc>
                <a:spcPct val="107000"/>
              </a:lnSpc>
              <a:spcBef>
                <a:spcPts val="0"/>
              </a:spcBef>
              <a:spcAft>
                <a:spcPts val="0"/>
              </a:spcAft>
              <a:buFont typeface="Symbol" panose="05050102010706020507" pitchFamily="18" charset="2"/>
              <a:buChar char=""/>
            </a:pPr>
            <a:r>
              <a:rPr lang="en-US" sz="2800" dirty="0">
                <a:ea typeface="Calibri" panose="020F0502020204030204" pitchFamily="34" charset="0"/>
              </a:rPr>
              <a:t>If you were to participate in the SALC program (and be paid), the County GSA is buying your SY and TW and it can’t be used elsewhere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5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940462" y="114704"/>
            <a:ext cx="7886700" cy="994172"/>
          </a:xfrm>
        </p:spPr>
        <p:txBody>
          <a:bodyPr>
            <a:normAutofit fontScale="90000"/>
          </a:bodyPr>
          <a:lstStyle/>
          <a:p>
            <a:br>
              <a:rPr lang="en-US" sz="3200" dirty="0"/>
            </a:br>
            <a:r>
              <a:rPr lang="en-US" sz="3200" dirty="0"/>
              <a:t>Can I carry over water? </a:t>
            </a:r>
            <a:br>
              <a:rPr lang="en-US" dirty="0"/>
            </a:br>
            <a:endParaRPr lang="en-US" dirty="0"/>
          </a:p>
        </p:txBody>
      </p:sp>
      <p:sp>
        <p:nvSpPr>
          <p:cNvPr id="3" name="Content Placeholder 2">
            <a:extLst>
              <a:ext uri="{FF2B5EF4-FFF2-40B4-BE49-F238E27FC236}">
                <a16:creationId xmlns:a16="http://schemas.microsoft.com/office/drawing/2014/main" id="{AE2B30E4-253A-4139-AAE4-0B66CAF0C63F}"/>
              </a:ext>
            </a:extLst>
          </p:cNvPr>
          <p:cNvSpPr>
            <a:spLocks noGrp="1"/>
          </p:cNvSpPr>
          <p:nvPr>
            <p:ph idx="1"/>
          </p:nvPr>
        </p:nvSpPr>
        <p:spPr>
          <a:xfrm>
            <a:off x="2079913" y="972077"/>
            <a:ext cx="6901168" cy="5885923"/>
          </a:xfrm>
        </p:spPr>
        <p:txBody>
          <a:bodyPr>
            <a:normAutofit/>
          </a:bodyPr>
          <a:lstStyle/>
          <a:p>
            <a:pPr marL="457200" marR="0" lvl="0" indent="-457200" algn="l">
              <a:lnSpc>
                <a:spcPct val="107000"/>
              </a:lnSpc>
              <a:spcBef>
                <a:spcPts val="0"/>
              </a:spcBef>
              <a:spcAft>
                <a:spcPts val="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Unused SY and TW could be carried over (calculated as the difference between allocation and actual use on farm unit):</a:t>
            </a:r>
          </a:p>
          <a:p>
            <a:pPr marL="800100" lvl="1" indent="-457200" algn="l">
              <a:lnSpc>
                <a:spcPct val="107000"/>
              </a:lnSpc>
              <a:spcBef>
                <a:spcPts val="0"/>
              </a:spcBef>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Assume that current year SY is used first</a:t>
            </a:r>
          </a:p>
          <a:p>
            <a:pPr marL="800100" lvl="1" indent="-457200" algn="l">
              <a:lnSpc>
                <a:spcPct val="107000"/>
              </a:lnSpc>
              <a:spcBef>
                <a:spcPts val="0"/>
              </a:spcBef>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Fees for SY and TW need to be paid for the full amount</a:t>
            </a:r>
          </a:p>
          <a:p>
            <a:pPr marL="800100" lvl="1" indent="-457200" algn="l">
              <a:lnSpc>
                <a:spcPct val="107000"/>
              </a:lnSpc>
              <a:spcBef>
                <a:spcPts val="0"/>
              </a:spcBef>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Carried over water decreases by 10% in first year and 25% in the following years</a:t>
            </a:r>
          </a:p>
          <a:p>
            <a:pPr marL="457200" marR="0" lvl="0" indent="-457200" algn="l">
              <a:spcBef>
                <a:spcPts val="0"/>
              </a:spcBef>
              <a:spcAft>
                <a:spcPts val="0"/>
              </a:spcAft>
              <a:buFont typeface="Arial" panose="020B0604020202020204" pitchFamily="34" charset="0"/>
              <a:buChar char="•"/>
            </a:pPr>
            <a:endParaRPr lang="en-US" sz="2800" dirty="0">
              <a:effectLst/>
              <a:highlight>
                <a:srgbClr val="FFFF00"/>
              </a:highlight>
              <a:latin typeface="Calibri" panose="020F0502020204030204" pitchFamily="34" charset="0"/>
              <a:ea typeface="Times New Roman" panose="02020603050405020304" pitchFamily="18" charset="0"/>
            </a:endParaRPr>
          </a:p>
          <a:p>
            <a:pPr marR="0" lvl="0" algn="l">
              <a:spcBef>
                <a:spcPts val="0"/>
              </a:spcBef>
              <a:spcAft>
                <a:spcPts val="0"/>
              </a:spcAft>
            </a:pPr>
            <a:endParaRPr lang="en-US" sz="2800" dirty="0">
              <a:highlight>
                <a:srgbClr val="FFFF00"/>
              </a:highlight>
              <a:latin typeface="Calibri" panose="020F0502020204030204" pitchFamily="34" charset="0"/>
              <a:ea typeface="Times New Roman" panose="02020603050405020304" pitchFamily="18" charset="0"/>
            </a:endParaRPr>
          </a:p>
          <a:p>
            <a:pPr marR="0" lvl="0" algn="l">
              <a:spcBef>
                <a:spcPts val="0"/>
              </a:spcBef>
              <a:spcAft>
                <a:spcPts val="0"/>
              </a:spcAft>
            </a:pPr>
            <a:endParaRPr lang="en-US" sz="2800" dirty="0">
              <a:effectLst/>
              <a:highlight>
                <a:srgbClr val="FFFF00"/>
              </a:highligh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687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940462" y="114704"/>
            <a:ext cx="7886700" cy="994172"/>
          </a:xfrm>
        </p:spPr>
        <p:txBody>
          <a:bodyPr>
            <a:normAutofit fontScale="90000"/>
          </a:bodyPr>
          <a:lstStyle/>
          <a:p>
            <a:br>
              <a:rPr lang="en-US" sz="3200" dirty="0"/>
            </a:br>
            <a:r>
              <a:rPr lang="en-US" sz="3200" dirty="0"/>
              <a:t>How will changes in leasing or buying/selling be handled?</a:t>
            </a:r>
            <a:br>
              <a:rPr lang="en-US" dirty="0"/>
            </a:br>
            <a:endParaRPr lang="en-US" dirty="0"/>
          </a:p>
        </p:txBody>
      </p:sp>
      <p:sp>
        <p:nvSpPr>
          <p:cNvPr id="3" name="Content Placeholder 2">
            <a:extLst>
              <a:ext uri="{FF2B5EF4-FFF2-40B4-BE49-F238E27FC236}">
                <a16:creationId xmlns:a16="http://schemas.microsoft.com/office/drawing/2014/main" id="{AE2B30E4-253A-4139-AAE4-0B66CAF0C63F}"/>
              </a:ext>
            </a:extLst>
          </p:cNvPr>
          <p:cNvSpPr>
            <a:spLocks noGrp="1"/>
          </p:cNvSpPr>
          <p:nvPr>
            <p:ph idx="1"/>
          </p:nvPr>
        </p:nvSpPr>
        <p:spPr>
          <a:xfrm>
            <a:off x="2079913" y="1359568"/>
            <a:ext cx="6901168" cy="5498432"/>
          </a:xfrm>
        </p:spPr>
        <p:txBody>
          <a:bodyPr>
            <a:normAutofit/>
          </a:bodyPr>
          <a:lstStyle/>
          <a:p>
            <a:pPr marL="342900" marR="0" lvl="0" indent="-342900" algn="l">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If land is bought/sold or management changes, and the County is notified in writing no later than December 1, County GSA will allow a farm unit to modify the makeup of its parcels to reflect changes in allocation to be reflected in following year</a:t>
            </a:r>
            <a:endParaRPr lang="en-US" sz="28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095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940462" y="114704"/>
            <a:ext cx="7886700" cy="994172"/>
          </a:xfrm>
        </p:spPr>
        <p:txBody>
          <a:bodyPr>
            <a:normAutofit fontScale="90000"/>
          </a:bodyPr>
          <a:lstStyle/>
          <a:p>
            <a:br>
              <a:rPr lang="en-US" sz="3200" dirty="0"/>
            </a:br>
            <a:r>
              <a:rPr lang="en-US" sz="3200" dirty="0"/>
              <a:t>How can I get credit for recharge?</a:t>
            </a:r>
            <a:br>
              <a:rPr lang="en-US" dirty="0"/>
            </a:br>
            <a:endParaRPr lang="en-US" dirty="0"/>
          </a:p>
        </p:txBody>
      </p:sp>
      <p:sp>
        <p:nvSpPr>
          <p:cNvPr id="3" name="Content Placeholder 2">
            <a:extLst>
              <a:ext uri="{FF2B5EF4-FFF2-40B4-BE49-F238E27FC236}">
                <a16:creationId xmlns:a16="http://schemas.microsoft.com/office/drawing/2014/main" id="{AE2B30E4-253A-4139-AAE4-0B66CAF0C63F}"/>
              </a:ext>
            </a:extLst>
          </p:cNvPr>
          <p:cNvSpPr>
            <a:spLocks noGrp="1"/>
          </p:cNvSpPr>
          <p:nvPr>
            <p:ph idx="1"/>
          </p:nvPr>
        </p:nvSpPr>
        <p:spPr>
          <a:xfrm>
            <a:off x="2079913" y="972077"/>
            <a:ext cx="6901168" cy="5885923"/>
          </a:xfrm>
        </p:spPr>
        <p:txBody>
          <a:bodyPr>
            <a:norm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rPr>
              <a:t> </a:t>
            </a:r>
          </a:p>
          <a:p>
            <a:pPr marL="342900" marR="0" lvl="0" indent="-342900" algn="l">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If someone participates in </a:t>
            </a:r>
            <a:r>
              <a:rPr lang="en-US" sz="2800" dirty="0">
                <a:latin typeface="Calibri" panose="020F0502020204030204" pitchFamily="34" charset="0"/>
                <a:ea typeface="Times New Roman" panose="02020603050405020304" pitchFamily="18" charset="0"/>
              </a:rPr>
              <a:t>the County GSA recharge program and takes additional water, w</a:t>
            </a:r>
            <a:r>
              <a:rPr lang="en-US" sz="2800" dirty="0">
                <a:effectLst/>
                <a:latin typeface="Calibri" panose="020F0502020204030204" pitchFamily="34" charset="0"/>
                <a:ea typeface="Times New Roman" panose="02020603050405020304" pitchFamily="18" charset="0"/>
              </a:rPr>
              <a:t>e anticipate that </a:t>
            </a:r>
            <a:r>
              <a:rPr lang="en-US" sz="2800" dirty="0">
                <a:latin typeface="Calibri" panose="020F0502020204030204" pitchFamily="34" charset="0"/>
                <a:ea typeface="Times New Roman" panose="02020603050405020304" pitchFamily="18" charset="0"/>
              </a:rPr>
              <a:t>a c</a:t>
            </a:r>
            <a:r>
              <a:rPr lang="en-US" sz="2800" dirty="0">
                <a:effectLst/>
                <a:latin typeface="Calibri" panose="020F0502020204030204" pitchFamily="34" charset="0"/>
                <a:ea typeface="Times New Roman" panose="02020603050405020304" pitchFamily="18" charset="0"/>
              </a:rPr>
              <a:t>redit for recharge </a:t>
            </a:r>
            <a:r>
              <a:rPr lang="en-US" sz="2800" dirty="0">
                <a:latin typeface="Calibri" panose="020F0502020204030204" pitchFamily="34" charset="0"/>
                <a:ea typeface="Times New Roman" panose="02020603050405020304" pitchFamily="18" charset="0"/>
              </a:rPr>
              <a:t>could be given on top of the SY + TW allocation</a:t>
            </a:r>
          </a:p>
          <a:p>
            <a:pPr marL="342900" marR="0" lvl="0" indent="-342900" algn="l">
              <a:spcBef>
                <a:spcPts val="0"/>
              </a:spcBef>
              <a:spcAft>
                <a:spcPts val="0"/>
              </a:spcAft>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2800" dirty="0">
                <a:latin typeface="Calibri" panose="020F0502020204030204" pitchFamily="34" charset="0"/>
                <a:ea typeface="Times New Roman" panose="02020603050405020304" pitchFamily="18" charset="0"/>
              </a:rPr>
              <a:t>Credit would be proportional to costs and benefits</a:t>
            </a:r>
          </a:p>
          <a:p>
            <a:pPr marL="342900" marR="0" lvl="0" indent="-342900" algn="l">
              <a:spcBef>
                <a:spcPts val="0"/>
              </a:spcBef>
              <a:spcAft>
                <a:spcPts val="0"/>
              </a:spcAft>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A meter would be required to measure additional (and new) water that is applied either through on-farm recharge or to a dedicated basin</a:t>
            </a: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 </a:t>
            </a:r>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710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940462" y="114704"/>
            <a:ext cx="7886700" cy="994172"/>
          </a:xfrm>
        </p:spPr>
        <p:txBody>
          <a:bodyPr>
            <a:normAutofit fontScale="90000"/>
          </a:bodyPr>
          <a:lstStyle/>
          <a:p>
            <a:br>
              <a:rPr lang="en-US" sz="3200" dirty="0"/>
            </a:br>
            <a:r>
              <a:rPr lang="en-US" sz="3200" dirty="0"/>
              <a:t>How can I appeal? </a:t>
            </a:r>
            <a:br>
              <a:rPr lang="en-US" dirty="0"/>
            </a:br>
            <a:endParaRPr lang="en-US" dirty="0"/>
          </a:p>
        </p:txBody>
      </p:sp>
      <p:sp>
        <p:nvSpPr>
          <p:cNvPr id="3" name="Content Placeholder 2">
            <a:extLst>
              <a:ext uri="{FF2B5EF4-FFF2-40B4-BE49-F238E27FC236}">
                <a16:creationId xmlns:a16="http://schemas.microsoft.com/office/drawing/2014/main" id="{AE2B30E4-253A-4139-AAE4-0B66CAF0C63F}"/>
              </a:ext>
            </a:extLst>
          </p:cNvPr>
          <p:cNvSpPr>
            <a:spLocks noGrp="1"/>
          </p:cNvSpPr>
          <p:nvPr>
            <p:ph idx="1"/>
          </p:nvPr>
        </p:nvSpPr>
        <p:spPr>
          <a:xfrm>
            <a:off x="2079913" y="972078"/>
            <a:ext cx="6901168" cy="5237134"/>
          </a:xfrm>
        </p:spPr>
        <p:txBody>
          <a:bodyPr>
            <a:normAutofit fontScale="85000" lnSpcReduction="20000"/>
          </a:bodyPr>
          <a:lstStyle/>
          <a:p>
            <a:pPr marR="0" lvl="0" algn="l">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Appeals of ETAW </a:t>
            </a:r>
            <a:r>
              <a:rPr lang="en-US" sz="2800" dirty="0">
                <a:latin typeface="Calibri" panose="020F0502020204030204" pitchFamily="34" charset="0"/>
                <a:ea typeface="Calibri" panose="020F0502020204030204" pitchFamily="34" charset="0"/>
                <a:cs typeface="Times New Roman" panose="02020603050405020304" pitchFamily="18" charset="0"/>
              </a:rPr>
              <a:t>require a flowmeter and you</a:t>
            </a:r>
          </a:p>
          <a:p>
            <a:pPr marL="800100" lvl="1" indent="-457200" algn="l">
              <a:lnSpc>
                <a:spcPct val="107000"/>
              </a:lnSpc>
              <a:spcBef>
                <a:spcPts val="0"/>
              </a:spcBef>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m</a:t>
            </a:r>
            <a:r>
              <a:rPr lang="en-US" sz="2800" dirty="0">
                <a:effectLst/>
                <a:latin typeface="Calibri" panose="020F0502020204030204" pitchFamily="34" charset="0"/>
                <a:ea typeface="Calibri" panose="020F0502020204030204" pitchFamily="34" charset="0"/>
                <a:cs typeface="Times New Roman" panose="02020603050405020304" pitchFamily="18" charset="0"/>
              </a:rPr>
              <a:t>ust demonstrate that flow meter was installed and maintained per manufacturer’s specs;</a:t>
            </a:r>
          </a:p>
          <a:p>
            <a:pPr marL="800100" lvl="1" indent="-457200" algn="l">
              <a:lnSpc>
                <a:spcPct val="107000"/>
              </a:lnSpc>
              <a:spcBef>
                <a:spcPts val="0"/>
              </a:spcBef>
              <a:buFont typeface="Arial" panose="020B0604020202020204" pitchFamily="34" charset="0"/>
              <a:buChar char="•"/>
            </a:pPr>
            <a:r>
              <a:rPr lang="en-US" sz="2800" dirty="0">
                <a:latin typeface="Calibri" panose="020F0502020204030204" pitchFamily="34" charset="0"/>
                <a:ea typeface="Calibri" panose="020F0502020204030204" pitchFamily="34" charset="0"/>
              </a:rPr>
              <a:t>p</a:t>
            </a:r>
            <a:r>
              <a:rPr lang="en-US" sz="2800" dirty="0">
                <a:effectLst/>
                <a:latin typeface="Calibri" panose="020F0502020204030204" pitchFamily="34" charset="0"/>
                <a:ea typeface="Calibri" panose="020F0502020204030204" pitchFamily="34" charset="0"/>
              </a:rPr>
              <a:t>rovide an engineer-certified or manufacturer-certified calibration report within two calendar years of the appeal; and</a:t>
            </a:r>
          </a:p>
          <a:p>
            <a:pPr marL="800100" lvl="1" indent="-457200" algn="l">
              <a:lnSpc>
                <a:spcPct val="107000"/>
              </a:lnSpc>
              <a:spcBef>
                <a:spcPts val="0"/>
              </a:spcBef>
              <a:buFont typeface="Arial" panose="020B0604020202020204" pitchFamily="34" charset="0"/>
              <a:buChar char="•"/>
            </a:pPr>
            <a:r>
              <a:rPr lang="en-US" sz="2800" dirty="0">
                <a:latin typeface="Calibri" panose="020F0502020204030204" pitchFamily="34" charset="0"/>
                <a:ea typeface="Calibri" panose="020F0502020204030204" pitchFamily="34" charset="0"/>
              </a:rPr>
              <a:t>t</a:t>
            </a:r>
            <a:r>
              <a:rPr lang="en-US" sz="2800" dirty="0">
                <a:effectLst/>
                <a:latin typeface="Calibri" panose="020F0502020204030204" pitchFamily="34" charset="0"/>
                <a:ea typeface="Calibri" panose="020F0502020204030204" pitchFamily="34" charset="0"/>
              </a:rPr>
              <a:t>ake </a:t>
            </a:r>
            <a:r>
              <a:rPr lang="en-US" sz="2800" dirty="0">
                <a:latin typeface="Calibri" panose="020F0502020204030204" pitchFamily="34" charset="0"/>
                <a:ea typeface="Calibri" panose="020F0502020204030204" pitchFamily="34" charset="0"/>
              </a:rPr>
              <a:t>m</a:t>
            </a:r>
            <a:r>
              <a:rPr lang="en-US" sz="2800" dirty="0">
                <a:effectLst/>
                <a:latin typeface="Calibri" panose="020F0502020204030204" pitchFamily="34" charset="0"/>
                <a:ea typeface="Calibri" panose="020F0502020204030204" pitchFamily="34" charset="0"/>
              </a:rPr>
              <a:t>eter reads monthly and with a photo of each meter read</a:t>
            </a:r>
          </a:p>
          <a:p>
            <a:pPr lvl="1" algn="l">
              <a:lnSpc>
                <a:spcPct val="107000"/>
              </a:lnSpc>
              <a:spcBef>
                <a:spcPts val="0"/>
              </a:spcBef>
            </a:pPr>
            <a:r>
              <a:rPr lang="en-US" sz="2800" dirty="0">
                <a:latin typeface="Calibri" panose="020F0502020204030204" pitchFamily="34" charset="0"/>
                <a:ea typeface="Calibri" panose="020F0502020204030204" pitchFamily="34" charset="0"/>
              </a:rPr>
              <a:t>Conversations have begun with potential independent third parties for evaluation of meter data</a:t>
            </a:r>
            <a:endParaRPr lang="en-US" sz="2800" dirty="0">
              <a:effectLst/>
              <a:latin typeface="Calibri" panose="020F0502020204030204" pitchFamily="34" charset="0"/>
              <a:ea typeface="Calibri" panose="020F0502020204030204" pitchFamily="34" charset="0"/>
            </a:endParaRPr>
          </a:p>
          <a:p>
            <a:pPr marL="800100" lvl="1" indent="-457200" algn="l">
              <a:lnSpc>
                <a:spcPct val="107000"/>
              </a:lnSpc>
              <a:spcBef>
                <a:spcPts val="0"/>
              </a:spcBef>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To evaluate the installation and records and see if flow meter records are acceptable</a:t>
            </a:r>
          </a:p>
          <a:p>
            <a:pPr marL="800100" lvl="1" indent="-457200" algn="l">
              <a:lnSpc>
                <a:spcPct val="107000"/>
              </a:lnSpc>
              <a:spcBef>
                <a:spcPts val="0"/>
              </a:spcBef>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Grower pays cost of appeal if denied</a:t>
            </a:r>
          </a:p>
          <a:p>
            <a:pPr marL="342900" marR="0" lvl="0" indent="-342900" algn="l">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588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940462" y="114704"/>
            <a:ext cx="7886700" cy="994172"/>
          </a:xfrm>
        </p:spPr>
        <p:txBody>
          <a:bodyPr>
            <a:normAutofit fontScale="90000"/>
          </a:bodyPr>
          <a:lstStyle/>
          <a:p>
            <a:br>
              <a:rPr lang="en-US" sz="3200" dirty="0"/>
            </a:br>
            <a:r>
              <a:rPr lang="en-US" sz="3200" dirty="0"/>
              <a:t>Questions/Comments</a:t>
            </a:r>
            <a:br>
              <a:rPr lang="en-US" dirty="0"/>
            </a:br>
            <a:endParaRPr lang="en-US" dirty="0"/>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23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502654" y="60005"/>
            <a:ext cx="7886700" cy="994172"/>
          </a:xfrm>
        </p:spPr>
        <p:txBody>
          <a:bodyPr>
            <a:normAutofit fontScale="90000"/>
          </a:bodyPr>
          <a:lstStyle/>
          <a:p>
            <a:br>
              <a:rPr lang="en-US" sz="3200" dirty="0"/>
            </a:br>
            <a:r>
              <a:rPr lang="en-US" sz="3200" dirty="0"/>
              <a:t>Outreach </a:t>
            </a:r>
            <a:br>
              <a:rPr lang="en-US" dirty="0"/>
            </a:br>
            <a:endParaRPr lang="en-US" dirty="0"/>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E39A068F-A4FE-43F4-A311-C1010CB59925}"/>
              </a:ext>
            </a:extLst>
          </p:cNvPr>
          <p:cNvSpPr>
            <a:spLocks noGrp="1"/>
          </p:cNvSpPr>
          <p:nvPr>
            <p:ph idx="1"/>
          </p:nvPr>
        </p:nvSpPr>
        <p:spPr>
          <a:xfrm>
            <a:off x="2079913" y="972077"/>
            <a:ext cx="6901168" cy="5377923"/>
          </a:xfrm>
        </p:spPr>
        <p:txBody>
          <a:bodyPr>
            <a:normAutofit/>
          </a:bodyPr>
          <a:lstStyle/>
          <a:p>
            <a:pPr marL="342900" indent="-342900" algn="l">
              <a:buFont typeface="Arial" panose="020B0604020202020204" pitchFamily="34" charset="0"/>
              <a:buChar char="•"/>
            </a:pPr>
            <a:r>
              <a:rPr lang="en-US" sz="2400" dirty="0"/>
              <a:t>Mailing sent to all growers outlining allocation and programs being developed</a:t>
            </a:r>
          </a:p>
        </p:txBody>
      </p:sp>
      <p:graphicFrame>
        <p:nvGraphicFramePr>
          <p:cNvPr id="3" name="Object 2">
            <a:extLst>
              <a:ext uri="{FF2B5EF4-FFF2-40B4-BE49-F238E27FC236}">
                <a16:creationId xmlns:a16="http://schemas.microsoft.com/office/drawing/2014/main" id="{61BFE6BB-2561-468F-81B5-071F011AD8C0}"/>
              </a:ext>
            </a:extLst>
          </p:cNvPr>
          <p:cNvGraphicFramePr>
            <a:graphicFrameLocks noChangeAspect="1"/>
          </p:cNvGraphicFramePr>
          <p:nvPr>
            <p:extLst>
              <p:ext uri="{D42A27DB-BD31-4B8C-83A1-F6EECF244321}">
                <p14:modId xmlns:p14="http://schemas.microsoft.com/office/powerpoint/2010/main" val="1419272381"/>
              </p:ext>
            </p:extLst>
          </p:nvPr>
        </p:nvGraphicFramePr>
        <p:xfrm>
          <a:off x="2531354" y="2222788"/>
          <a:ext cx="5829300" cy="3771900"/>
        </p:xfrm>
        <a:graphic>
          <a:graphicData uri="http://schemas.openxmlformats.org/presentationml/2006/ole">
            <mc:AlternateContent xmlns:mc="http://schemas.openxmlformats.org/markup-compatibility/2006">
              <mc:Choice xmlns:v="urn:schemas-microsoft-com:vml" Requires="v">
                <p:oleObj name="Acrobat Document" r:id="rId3" imgW="5829011" imgH="3771780" progId="AcroExch.Document.DC">
                  <p:embed/>
                </p:oleObj>
              </mc:Choice>
              <mc:Fallback>
                <p:oleObj name="Acrobat Document" r:id="rId3" imgW="5829011" imgH="3771780" progId="AcroExch.Document.DC">
                  <p:embed/>
                  <p:pic>
                    <p:nvPicPr>
                      <p:cNvPr id="0" name=""/>
                      <p:cNvPicPr/>
                      <p:nvPr/>
                    </p:nvPicPr>
                    <p:blipFill>
                      <a:blip r:embed="rId4"/>
                      <a:stretch>
                        <a:fillRect/>
                      </a:stretch>
                    </p:blipFill>
                    <p:spPr>
                      <a:xfrm>
                        <a:off x="2531354" y="2222788"/>
                        <a:ext cx="5829300" cy="3771900"/>
                      </a:xfrm>
                      <a:prstGeom prst="rect">
                        <a:avLst/>
                      </a:prstGeom>
                    </p:spPr>
                  </p:pic>
                </p:oleObj>
              </mc:Fallback>
            </mc:AlternateContent>
          </a:graphicData>
        </a:graphic>
      </p:graphicFrame>
    </p:spTree>
    <p:extLst>
      <p:ext uri="{BB962C8B-B14F-4D97-AF65-F5344CB8AC3E}">
        <p14:creationId xmlns:p14="http://schemas.microsoft.com/office/powerpoint/2010/main" val="1640656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50FD1-336D-4BDF-997F-C1DCDA0DABAF}"/>
              </a:ext>
            </a:extLst>
          </p:cNvPr>
          <p:cNvSpPr>
            <a:spLocks noGrp="1"/>
          </p:cNvSpPr>
          <p:nvPr>
            <p:ph idx="1"/>
          </p:nvPr>
        </p:nvSpPr>
        <p:spPr>
          <a:xfrm>
            <a:off x="2291575" y="653143"/>
            <a:ext cx="6448193" cy="5523821"/>
          </a:xfrm>
        </p:spPr>
        <p:txBody>
          <a:bodyPr>
            <a:normAutofit lnSpcReduction="10000"/>
          </a:bodyPr>
          <a:lstStyle/>
          <a:p>
            <a:pPr algn="l"/>
            <a:endParaRPr lang="en-US" b="1" dirty="0"/>
          </a:p>
          <a:p>
            <a:pPr algn="l"/>
            <a:endParaRPr lang="en-US" b="1" dirty="0"/>
          </a:p>
          <a:p>
            <a:pPr algn="l"/>
            <a:r>
              <a:rPr lang="en-US" sz="2000" b="1" dirty="0"/>
              <a:t>Irrigated Acreage – Charge per acre</a:t>
            </a:r>
          </a:p>
          <a:p>
            <a:pPr lvl="1" algn="l"/>
            <a:r>
              <a:rPr lang="en-US" sz="2000" dirty="0"/>
              <a:t>Acreage is not fixed over time, partially dependent on SALC participation</a:t>
            </a:r>
          </a:p>
          <a:p>
            <a:pPr lvl="1" algn="l"/>
            <a:r>
              <a:rPr lang="en-US" sz="2000" dirty="0"/>
              <a:t>Treats all crops equal, example: grapes and nut crops charged the same </a:t>
            </a:r>
          </a:p>
          <a:p>
            <a:pPr algn="l"/>
            <a:r>
              <a:rPr lang="en-US" sz="2000" b="1" dirty="0"/>
              <a:t>Volumetric Rate – </a:t>
            </a:r>
            <a:r>
              <a:rPr lang="en-US" sz="2000" dirty="0"/>
              <a:t> </a:t>
            </a:r>
            <a:r>
              <a:rPr lang="en-US" sz="2000" b="1" dirty="0"/>
              <a:t>Charge per volume</a:t>
            </a:r>
          </a:p>
          <a:p>
            <a:pPr lvl="1" algn="l"/>
            <a:r>
              <a:rPr lang="en-US" sz="2000" dirty="0"/>
              <a:t>Allocations are reduced over time, but all water allocated is expected to be taken (Sustainable Yield + Transitional Water)</a:t>
            </a:r>
          </a:p>
          <a:p>
            <a:pPr lvl="1" algn="l"/>
            <a:r>
              <a:rPr lang="en-US" sz="2000" dirty="0"/>
              <a:t>Use of the allocation, and therefore charges, account for difference in crop type</a:t>
            </a:r>
          </a:p>
          <a:p>
            <a:pPr algn="l"/>
            <a:r>
              <a:rPr lang="en-US" sz="2000" b="1" dirty="0"/>
              <a:t>Hybrid – Charge per acre and volume</a:t>
            </a:r>
          </a:p>
          <a:p>
            <a:pPr lvl="1" algn="l"/>
            <a:r>
              <a:rPr lang="en-US" sz="2000" dirty="0"/>
              <a:t>Specific project(s) cost(s) are recovered through the Irrigated Acreage portion and others through the Volumetric Rate</a:t>
            </a:r>
          </a:p>
          <a:p>
            <a:pPr lvl="1" algn="l"/>
            <a:r>
              <a:rPr lang="en-US" sz="2000" dirty="0"/>
              <a:t>In concept the structure approximates a fixed + variable rate, like traditional utility charges </a:t>
            </a:r>
          </a:p>
          <a:p>
            <a:endParaRPr lang="en-US" dirty="0"/>
          </a:p>
        </p:txBody>
      </p:sp>
      <p:sp>
        <p:nvSpPr>
          <p:cNvPr id="4" name="Slide Number Placeholder 3">
            <a:extLst>
              <a:ext uri="{FF2B5EF4-FFF2-40B4-BE49-F238E27FC236}">
                <a16:creationId xmlns:a16="http://schemas.microsoft.com/office/drawing/2014/main" id="{E6667D09-89AA-4DC5-9896-FC5FD6AD7BC0}"/>
              </a:ext>
            </a:extLst>
          </p:cNvPr>
          <p:cNvSpPr>
            <a:spLocks noGrp="1"/>
          </p:cNvSpPr>
          <p:nvPr>
            <p:ph type="sldNum" sz="quarter" idx="12"/>
          </p:nvPr>
        </p:nvSpPr>
        <p:spPr/>
        <p:txBody>
          <a:bodyPr/>
          <a:lstStyle/>
          <a:p>
            <a:fld id="{BE726D58-A215-5745-AFA3-59E6AD3AF806}" type="slidenum">
              <a:rPr lang="en-US" smtClean="0"/>
              <a:t>20</a:t>
            </a:fld>
            <a:endParaRPr lang="en-US"/>
          </a:p>
        </p:txBody>
      </p:sp>
      <p:sp>
        <p:nvSpPr>
          <p:cNvPr id="6" name="Title 1">
            <a:extLst>
              <a:ext uri="{FF2B5EF4-FFF2-40B4-BE49-F238E27FC236}">
                <a16:creationId xmlns:a16="http://schemas.microsoft.com/office/drawing/2014/main" id="{1280358D-5C11-41F3-9B8B-17605288C94F}"/>
              </a:ext>
            </a:extLst>
          </p:cNvPr>
          <p:cNvSpPr txBox="1">
            <a:spLocks/>
          </p:cNvSpPr>
          <p:nvPr/>
        </p:nvSpPr>
        <p:spPr>
          <a:xfrm>
            <a:off x="1940462" y="114704"/>
            <a:ext cx="7886700" cy="994172"/>
          </a:xfrm>
          <a:prstGeom prst="rect">
            <a:avLst/>
          </a:prstGeom>
        </p:spPr>
        <p:txBody>
          <a:bodyPr vert="horz" lIns="91440" tIns="45720" rIns="91440" bIns="45720" rtlCol="0" anchor="ctr">
            <a:normAutofit fontScale="67500" lnSpcReduction="20000"/>
          </a:bodyPr>
          <a:lstStyle>
            <a:lvl1pPr algn="ctr" defTabSz="914400" rtl="0" eaLnBrk="1" latinLnBrk="0" hangingPunct="1">
              <a:lnSpc>
                <a:spcPct val="90000"/>
              </a:lnSpc>
              <a:spcBef>
                <a:spcPct val="0"/>
              </a:spcBef>
              <a:buNone/>
              <a:defRPr sz="1800" b="1" i="0" kern="1200">
                <a:solidFill>
                  <a:srgbClr val="00549F"/>
                </a:solidFill>
                <a:latin typeface="Arial" panose="020B0604020202020204" pitchFamily="34" charset="0"/>
                <a:ea typeface="+mj-ea"/>
                <a:cs typeface="Arial" panose="020B0604020202020204" pitchFamily="34" charset="0"/>
              </a:defRPr>
            </a:lvl1pPr>
          </a:lstStyle>
          <a:p>
            <a:br>
              <a:rPr lang="en-US" sz="3200" dirty="0"/>
            </a:br>
            <a:br>
              <a:rPr lang="en-US" sz="3200" dirty="0"/>
            </a:br>
            <a:r>
              <a:rPr lang="en-US" sz="3200" dirty="0"/>
              <a:t>Fee Structure Considerations</a:t>
            </a:r>
            <a:br>
              <a:rPr lang="en-US" dirty="0"/>
            </a:br>
            <a:endParaRPr lang="en-US" dirty="0"/>
          </a:p>
        </p:txBody>
      </p:sp>
    </p:spTree>
    <p:extLst>
      <p:ext uri="{BB962C8B-B14F-4D97-AF65-F5344CB8AC3E}">
        <p14:creationId xmlns:p14="http://schemas.microsoft.com/office/powerpoint/2010/main" val="1055791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940462" y="114704"/>
            <a:ext cx="7886700" cy="994172"/>
          </a:xfrm>
        </p:spPr>
        <p:txBody>
          <a:bodyPr>
            <a:normAutofit fontScale="90000"/>
          </a:bodyPr>
          <a:lstStyle/>
          <a:p>
            <a:br>
              <a:rPr lang="en-US" sz="3200" dirty="0"/>
            </a:br>
            <a:r>
              <a:rPr lang="en-US" sz="3200" dirty="0"/>
              <a:t>Rate Study – Policy Objectives</a:t>
            </a:r>
            <a:br>
              <a:rPr lang="en-US" dirty="0"/>
            </a:br>
            <a:endParaRPr lang="en-US" dirty="0"/>
          </a:p>
        </p:txBody>
      </p:sp>
      <p:pic>
        <p:nvPicPr>
          <p:cNvPr id="2" name="Content Placeholder 1">
            <a:extLst>
              <a:ext uri="{FF2B5EF4-FFF2-40B4-BE49-F238E27FC236}">
                <a16:creationId xmlns:a16="http://schemas.microsoft.com/office/drawing/2014/main" id="{4D4F5457-6FC1-4C96-9FA2-AF0435504814}"/>
              </a:ext>
            </a:extLst>
          </p:cNvPr>
          <p:cNvPicPr>
            <a:picLocks noGrp="1" noChangeAspect="1"/>
          </p:cNvPicPr>
          <p:nvPr>
            <p:ph idx="1"/>
          </p:nvPr>
        </p:nvPicPr>
        <p:blipFill>
          <a:blip r:embed="rId3"/>
          <a:stretch>
            <a:fillRect/>
          </a:stretch>
        </p:blipFill>
        <p:spPr>
          <a:xfrm>
            <a:off x="2079625" y="1660520"/>
            <a:ext cx="7218056" cy="4402183"/>
          </a:xfrm>
          <a:prstGeom prst="rect">
            <a:avLst/>
          </a:prstGeom>
        </p:spPr>
      </p:pic>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16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531" y="75877"/>
            <a:ext cx="8229600" cy="1325563"/>
          </a:xfrm>
        </p:spPr>
        <p:txBody>
          <a:bodyPr>
            <a:normAutofit/>
          </a:bodyPr>
          <a:lstStyle/>
          <a:p>
            <a:r>
              <a:rPr lang="en-US" dirty="0"/>
              <a:t>Fee Structure Evaluation</a:t>
            </a:r>
          </a:p>
        </p:txBody>
      </p:sp>
      <p:sp>
        <p:nvSpPr>
          <p:cNvPr id="6" name="Slide Number Placeholder 5"/>
          <p:cNvSpPr>
            <a:spLocks noGrp="1"/>
          </p:cNvSpPr>
          <p:nvPr>
            <p:ph type="sldNum" sz="quarter" idx="4294967295"/>
          </p:nvPr>
        </p:nvSpPr>
        <p:spPr>
          <a:xfrm>
            <a:off x="7600950" y="5591175"/>
            <a:ext cx="1543050" cy="274638"/>
          </a:xfrm>
          <a:prstGeom prst="rect">
            <a:avLst/>
          </a:prstGeom>
        </p:spPr>
        <p:txBody>
          <a:bodyPr vert="horz" lIns="68580" tIns="34290" rIns="68580" bIns="34290" rtlCol="0" anchor="ctr"/>
          <a:lstStyle>
            <a:defPPr>
              <a:defRPr lang="en-US"/>
            </a:defPPr>
            <a:lvl1pPr marL="0" algn="r" defTabSz="342900" rtl="0" eaLnBrk="1" latinLnBrk="0" hangingPunct="1">
              <a:defRPr sz="900" kern="1200">
                <a:solidFill>
                  <a:srgbClr val="969999"/>
                </a:solidFill>
                <a:latin typeface="Proxima Nova Rg" panose="02000506030000020004" pitchFamily="50" charset="0"/>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26C27DEE-8029-4AAF-9F47-C97C4D2172BB}" type="slidenum">
              <a:rPr lang="en-US" smtClean="0"/>
              <a:pPr/>
              <a:t>22</a:t>
            </a:fld>
            <a:endParaRPr lang="en-US" dirty="0"/>
          </a:p>
        </p:txBody>
      </p:sp>
      <p:graphicFrame>
        <p:nvGraphicFramePr>
          <p:cNvPr id="4" name="Table 3"/>
          <p:cNvGraphicFramePr>
            <a:graphicFrameLocks noGrp="1"/>
          </p:cNvGraphicFramePr>
          <p:nvPr/>
        </p:nvGraphicFramePr>
        <p:xfrm>
          <a:off x="682750" y="2204021"/>
          <a:ext cx="7643303" cy="3059389"/>
        </p:xfrm>
        <a:graphic>
          <a:graphicData uri="http://schemas.openxmlformats.org/drawingml/2006/table">
            <a:tbl>
              <a:tblPr firstRow="1" bandRow="1"/>
              <a:tblGrid>
                <a:gridCol w="2596049">
                  <a:extLst>
                    <a:ext uri="{9D8B030D-6E8A-4147-A177-3AD203B41FA5}">
                      <a16:colId xmlns:a16="http://schemas.microsoft.com/office/drawing/2014/main" val="20000"/>
                    </a:ext>
                  </a:extLst>
                </a:gridCol>
                <a:gridCol w="1612398">
                  <a:extLst>
                    <a:ext uri="{9D8B030D-6E8A-4147-A177-3AD203B41FA5}">
                      <a16:colId xmlns:a16="http://schemas.microsoft.com/office/drawing/2014/main" val="20001"/>
                    </a:ext>
                  </a:extLst>
                </a:gridCol>
                <a:gridCol w="1787657">
                  <a:extLst>
                    <a:ext uri="{9D8B030D-6E8A-4147-A177-3AD203B41FA5}">
                      <a16:colId xmlns:a16="http://schemas.microsoft.com/office/drawing/2014/main" val="20002"/>
                    </a:ext>
                  </a:extLst>
                </a:gridCol>
                <a:gridCol w="1647199">
                  <a:extLst>
                    <a:ext uri="{9D8B030D-6E8A-4147-A177-3AD203B41FA5}">
                      <a16:colId xmlns:a16="http://schemas.microsoft.com/office/drawing/2014/main" val="20003"/>
                    </a:ext>
                  </a:extLst>
                </a:gridCol>
              </a:tblGrid>
              <a:tr h="756797">
                <a:tc>
                  <a:txBody>
                    <a:bodyPr/>
                    <a:lstStyle/>
                    <a:p>
                      <a:pPr algn="ctr" fontAlgn="b"/>
                      <a:r>
                        <a:rPr lang="en-US" sz="1400" b="1" i="0" u="none" strike="noStrike" dirty="0">
                          <a:solidFill>
                            <a:srgbClr val="FFFFFF"/>
                          </a:solidFill>
                          <a:effectLst/>
                          <a:latin typeface="Proxima Nova Rg" panose="02000506030000020004" pitchFamily="50" charset="0"/>
                        </a:rPr>
                        <a:t> Policy Objective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solidFill>
                  </a:tcPr>
                </a:tc>
                <a:tc>
                  <a:txBody>
                    <a:bodyPr/>
                    <a:lstStyle/>
                    <a:p>
                      <a:pPr algn="ctr" fontAlgn="b"/>
                      <a:r>
                        <a:rPr lang="en-US" sz="1400" b="1" i="0" u="none" strike="noStrike" dirty="0">
                          <a:solidFill>
                            <a:srgbClr val="FFFFFF"/>
                          </a:solidFill>
                          <a:effectLst/>
                          <a:latin typeface="Proxima Nova Rg" panose="02000506030000020004" pitchFamily="50" charset="0"/>
                        </a:rPr>
                        <a:t>Irrigated Acreage (Fixed)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solidFill>
                  </a:tcPr>
                </a:tc>
                <a:tc>
                  <a:txBody>
                    <a:bodyPr/>
                    <a:lstStyle/>
                    <a:p>
                      <a:pPr algn="ctr" fontAlgn="b"/>
                      <a:r>
                        <a:rPr lang="en-US" sz="1400" b="1" i="0" u="none" strike="noStrike" dirty="0">
                          <a:solidFill>
                            <a:srgbClr val="FFFFFF"/>
                          </a:solidFill>
                          <a:effectLst/>
                          <a:latin typeface="Proxima Nova Rg" panose="02000506030000020004" pitchFamily="50" charset="0"/>
                        </a:rPr>
                        <a:t>Volumetric Rate (Variable)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solidFill>
                  </a:tcPr>
                </a:tc>
                <a:tc>
                  <a:txBody>
                    <a:bodyPr/>
                    <a:lstStyle/>
                    <a:p>
                      <a:pPr algn="ctr" fontAlgn="b"/>
                      <a:r>
                        <a:rPr lang="en-US" sz="1400" b="1" i="0" u="none" strike="noStrike" dirty="0">
                          <a:solidFill>
                            <a:srgbClr val="FFFFFF"/>
                          </a:solidFill>
                          <a:effectLst/>
                          <a:latin typeface="Proxima Nova Rg" panose="02000506030000020004" pitchFamily="50" charset="0"/>
                        </a:rPr>
                        <a:t>Hybrid </a:t>
                      </a:r>
                    </a:p>
                    <a:p>
                      <a:pPr algn="ctr" fontAlgn="b"/>
                      <a:r>
                        <a:rPr lang="en-US" sz="1400" b="1" i="0" u="none" strike="noStrike" dirty="0">
                          <a:solidFill>
                            <a:srgbClr val="FFFFFF"/>
                          </a:solidFill>
                          <a:effectLst/>
                          <a:latin typeface="Proxima Nova Rg" panose="02000506030000020004" pitchFamily="50" charset="0"/>
                        </a:rPr>
                        <a:t>(Fixed + Variable)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solidFill>
                  </a:tcPr>
                </a:tc>
                <a:extLst>
                  <a:ext uri="{0D108BD9-81ED-4DB2-BD59-A6C34878D82A}">
                    <a16:rowId xmlns:a16="http://schemas.microsoft.com/office/drawing/2014/main" val="10000"/>
                  </a:ext>
                </a:extLst>
              </a:tr>
              <a:tr h="575648">
                <a:tc>
                  <a:txBody>
                    <a:bodyPr/>
                    <a:lstStyle/>
                    <a:p>
                      <a:pPr algn="ctr" rtl="0" fontAlgn="ctr"/>
                      <a:r>
                        <a:rPr lang="en-US" sz="1400" b="1" i="0" u="none" strike="noStrike" dirty="0">
                          <a:solidFill>
                            <a:srgbClr val="023B40"/>
                          </a:solidFill>
                          <a:effectLst/>
                          <a:latin typeface="Proxima Nova Rg" panose="02000506030000020004" pitchFamily="50" charset="0"/>
                        </a:rPr>
                        <a:t>Administration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alpha val="12157"/>
                      </a:srgbClr>
                    </a:solidFill>
                  </a:tcPr>
                </a:tc>
                <a:tc>
                  <a:txBody>
                    <a:bodyPr/>
                    <a:lstStyle/>
                    <a:p>
                      <a:pPr algn="l" rtl="0" fontAlgn="b"/>
                      <a:endParaRPr lang="en-US" sz="1400" b="1" i="0" u="none" strike="noStrike" dirty="0">
                        <a:solidFill>
                          <a:srgbClr val="023B40"/>
                        </a:solidFill>
                        <a:effectLst/>
                        <a:latin typeface="Proxima Nova Rg" panose="02000506030000020004" pitchFamily="50"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alpha val="12157"/>
                      </a:srgbClr>
                    </a:solidFill>
                  </a:tcPr>
                </a:tc>
                <a:tc>
                  <a:txBody>
                    <a:bodyPr/>
                    <a:lstStyle/>
                    <a:p>
                      <a:pPr algn="l" rtl="0" fontAlgn="b"/>
                      <a:endParaRPr lang="en-US" sz="1400" b="1" i="0" u="none" strike="noStrike" dirty="0">
                        <a:solidFill>
                          <a:srgbClr val="023B40"/>
                        </a:solidFill>
                        <a:effectLst/>
                        <a:latin typeface="Proxima Nova Rg" panose="02000506030000020004" pitchFamily="50"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alpha val="12157"/>
                      </a:srgbClr>
                    </a:solidFill>
                  </a:tcPr>
                </a:tc>
                <a:tc>
                  <a:txBody>
                    <a:bodyPr/>
                    <a:lstStyle/>
                    <a:p>
                      <a:pPr algn="l" rtl="0" fontAlgn="b"/>
                      <a:endParaRPr lang="en-US" sz="1400" b="1" i="0" u="none" strike="noStrike" dirty="0">
                        <a:solidFill>
                          <a:srgbClr val="023B40"/>
                        </a:solidFill>
                        <a:effectLst/>
                        <a:latin typeface="Proxima Nova Rg" panose="02000506030000020004" pitchFamily="50"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alpha val="12157"/>
                      </a:srgbClr>
                    </a:solidFill>
                  </a:tcPr>
                </a:tc>
                <a:extLst>
                  <a:ext uri="{0D108BD9-81ED-4DB2-BD59-A6C34878D82A}">
                    <a16:rowId xmlns:a16="http://schemas.microsoft.com/office/drawing/2014/main" val="10001"/>
                  </a:ext>
                </a:extLst>
              </a:tr>
              <a:tr h="575648">
                <a:tc>
                  <a:txBody>
                    <a:bodyPr/>
                    <a:lstStyle/>
                    <a:p>
                      <a:pPr algn="ctr" rtl="0" fontAlgn="ctr"/>
                      <a:r>
                        <a:rPr lang="en-US" sz="1400" b="1" i="0" u="none" strike="noStrike" dirty="0">
                          <a:solidFill>
                            <a:srgbClr val="023B40"/>
                          </a:solidFill>
                          <a:effectLst/>
                          <a:latin typeface="Proxima Nova Rg" panose="02000506030000020004" pitchFamily="50" charset="0"/>
                        </a:rPr>
                        <a:t>Fairness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alpha val="12157"/>
                      </a:srgbClr>
                    </a:solidFill>
                  </a:tcPr>
                </a:tc>
                <a:tc>
                  <a:txBody>
                    <a:bodyPr/>
                    <a:lstStyle/>
                    <a:p>
                      <a:pPr algn="l" rtl="0" fontAlgn="b"/>
                      <a:endParaRPr lang="en-US" sz="1400" b="1" i="0" u="none" strike="noStrike" dirty="0">
                        <a:solidFill>
                          <a:srgbClr val="023B40"/>
                        </a:solidFill>
                        <a:effectLst/>
                        <a:latin typeface="Proxima Nova Rg" panose="02000506030000020004" pitchFamily="50"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alpha val="12157"/>
                      </a:srgbClr>
                    </a:solidFill>
                  </a:tcPr>
                </a:tc>
                <a:tc>
                  <a:txBody>
                    <a:bodyPr/>
                    <a:lstStyle/>
                    <a:p>
                      <a:pPr algn="l" rtl="0" fontAlgn="b"/>
                      <a:endParaRPr lang="en-US" sz="1400" b="1" i="0" u="none" strike="noStrike" dirty="0">
                        <a:solidFill>
                          <a:srgbClr val="023B40"/>
                        </a:solidFill>
                        <a:effectLst/>
                        <a:latin typeface="Proxima Nova Rg" panose="02000506030000020004" pitchFamily="50"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alpha val="12157"/>
                      </a:srgbClr>
                    </a:solidFill>
                  </a:tcPr>
                </a:tc>
                <a:tc>
                  <a:txBody>
                    <a:bodyPr/>
                    <a:lstStyle/>
                    <a:p>
                      <a:pPr algn="l" rtl="0" fontAlgn="b"/>
                      <a:endParaRPr lang="en-US" sz="1400" b="1" i="0" u="none" strike="noStrike" dirty="0">
                        <a:solidFill>
                          <a:srgbClr val="023B40"/>
                        </a:solidFill>
                        <a:effectLst/>
                        <a:latin typeface="Proxima Nova Rg" panose="02000506030000020004" pitchFamily="50"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alpha val="12157"/>
                      </a:srgbClr>
                    </a:solidFill>
                  </a:tcPr>
                </a:tc>
                <a:extLst>
                  <a:ext uri="{0D108BD9-81ED-4DB2-BD59-A6C34878D82A}">
                    <a16:rowId xmlns:a16="http://schemas.microsoft.com/office/drawing/2014/main" val="10002"/>
                  </a:ext>
                </a:extLst>
              </a:tr>
              <a:tr h="575648">
                <a:tc>
                  <a:txBody>
                    <a:bodyPr/>
                    <a:lstStyle/>
                    <a:p>
                      <a:pPr algn="ctr" rtl="0" fontAlgn="ctr"/>
                      <a:r>
                        <a:rPr lang="en-US" sz="1400" b="1" i="0" u="none" strike="noStrike" dirty="0">
                          <a:solidFill>
                            <a:srgbClr val="023B40"/>
                          </a:solidFill>
                          <a:effectLst/>
                          <a:latin typeface="Proxima Nova Rg" panose="02000506030000020004" pitchFamily="50" charset="0"/>
                        </a:rPr>
                        <a:t>Financial Stability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alpha val="12157"/>
                      </a:srgbClr>
                    </a:solidFill>
                  </a:tcPr>
                </a:tc>
                <a:tc>
                  <a:txBody>
                    <a:bodyPr/>
                    <a:lstStyle/>
                    <a:p>
                      <a:pPr algn="l" rtl="0" fontAlgn="b"/>
                      <a:endParaRPr lang="en-US" sz="1400" b="1" i="0" u="none" strike="noStrike" dirty="0">
                        <a:solidFill>
                          <a:srgbClr val="023B40"/>
                        </a:solidFill>
                        <a:effectLst/>
                        <a:latin typeface="Proxima Nova Rg" panose="02000506030000020004" pitchFamily="50"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alpha val="12157"/>
                      </a:srgbClr>
                    </a:solidFill>
                  </a:tcPr>
                </a:tc>
                <a:tc>
                  <a:txBody>
                    <a:bodyPr/>
                    <a:lstStyle/>
                    <a:p>
                      <a:pPr algn="l" rtl="0" fontAlgn="b"/>
                      <a:endParaRPr lang="en-US" sz="1400" b="1" i="0" u="none" strike="noStrike" dirty="0">
                        <a:solidFill>
                          <a:srgbClr val="023B40"/>
                        </a:solidFill>
                        <a:effectLst/>
                        <a:latin typeface="Proxima Nova Rg" panose="02000506030000020004" pitchFamily="50"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alpha val="12157"/>
                      </a:srgbClr>
                    </a:solidFill>
                  </a:tcPr>
                </a:tc>
                <a:tc>
                  <a:txBody>
                    <a:bodyPr/>
                    <a:lstStyle/>
                    <a:p>
                      <a:pPr algn="l" rtl="0" fontAlgn="b"/>
                      <a:endParaRPr lang="en-US" sz="1400" b="1" i="0" u="none" strike="noStrike" dirty="0">
                        <a:solidFill>
                          <a:srgbClr val="023B40"/>
                        </a:solidFill>
                        <a:effectLst/>
                        <a:latin typeface="Proxima Nova Rg" panose="02000506030000020004" pitchFamily="50"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alpha val="12157"/>
                      </a:srgbClr>
                    </a:solidFill>
                  </a:tcPr>
                </a:tc>
                <a:extLst>
                  <a:ext uri="{0D108BD9-81ED-4DB2-BD59-A6C34878D82A}">
                    <a16:rowId xmlns:a16="http://schemas.microsoft.com/office/drawing/2014/main" val="10003"/>
                  </a:ext>
                </a:extLst>
              </a:tr>
              <a:tr h="575648">
                <a:tc>
                  <a:txBody>
                    <a:bodyPr/>
                    <a:lstStyle/>
                    <a:p>
                      <a:pPr algn="ctr" rtl="0" fontAlgn="ctr"/>
                      <a:r>
                        <a:rPr lang="en-US" sz="1400" b="1" i="0" u="none" strike="noStrike" dirty="0">
                          <a:solidFill>
                            <a:srgbClr val="023B40"/>
                          </a:solidFill>
                          <a:effectLst/>
                          <a:latin typeface="Proxima Nova Rg" panose="02000506030000020004" pitchFamily="50" charset="0"/>
                        </a:rPr>
                        <a:t>Demand Management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alpha val="12157"/>
                      </a:srgbClr>
                    </a:solidFill>
                  </a:tcPr>
                </a:tc>
                <a:tc>
                  <a:txBody>
                    <a:bodyPr/>
                    <a:lstStyle/>
                    <a:p>
                      <a:pPr algn="l" fontAlgn="t"/>
                      <a:endParaRPr lang="en-US" sz="1400" b="0" i="0" u="none" strike="noStrike" dirty="0">
                        <a:solidFill>
                          <a:srgbClr val="023B40"/>
                        </a:solidFill>
                        <a:effectLst/>
                        <a:latin typeface="Proxima Nova Rg" panose="02000506030000020004" pitchFamily="50"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alpha val="12157"/>
                      </a:srgbClr>
                    </a:solidFill>
                  </a:tcPr>
                </a:tc>
                <a:tc>
                  <a:txBody>
                    <a:bodyPr/>
                    <a:lstStyle/>
                    <a:p>
                      <a:pPr algn="l" fontAlgn="t"/>
                      <a:endParaRPr lang="en-US" sz="1400" b="0" i="0" u="none" strike="noStrike" dirty="0">
                        <a:solidFill>
                          <a:srgbClr val="023B40"/>
                        </a:solidFill>
                        <a:effectLst/>
                        <a:latin typeface="Proxima Nova Rg" panose="02000506030000020004" pitchFamily="50"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alpha val="12157"/>
                      </a:srgbClr>
                    </a:solidFill>
                  </a:tcPr>
                </a:tc>
                <a:tc>
                  <a:txBody>
                    <a:bodyPr/>
                    <a:lstStyle/>
                    <a:p>
                      <a:pPr algn="l" fontAlgn="t"/>
                      <a:endParaRPr lang="en-US" sz="1400" b="0" i="0" u="none" strike="noStrike" dirty="0">
                        <a:solidFill>
                          <a:srgbClr val="023B40"/>
                        </a:solidFill>
                        <a:effectLst/>
                        <a:latin typeface="Proxima Nova Rg" panose="02000506030000020004" pitchFamily="50"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CCD5">
                        <a:alpha val="12157"/>
                      </a:srgbClr>
                    </a:solidFill>
                  </a:tcPr>
                </a:tc>
                <a:extLst>
                  <a:ext uri="{0D108BD9-81ED-4DB2-BD59-A6C34878D82A}">
                    <a16:rowId xmlns:a16="http://schemas.microsoft.com/office/drawing/2014/main" val="10004"/>
                  </a:ext>
                </a:extLst>
              </a:tr>
            </a:tbl>
          </a:graphicData>
        </a:graphic>
      </p:graphicFrame>
      <p:sp>
        <p:nvSpPr>
          <p:cNvPr id="175" name="5-Point Star 143">
            <a:extLst>
              <a:ext uri="{FF2B5EF4-FFF2-40B4-BE49-F238E27FC236}">
                <a16:creationId xmlns:a16="http://schemas.microsoft.com/office/drawing/2014/main" id="{F2077B6F-1D8A-440D-8F50-1B6BA1854711}"/>
              </a:ext>
            </a:extLst>
          </p:cNvPr>
          <p:cNvSpPr/>
          <p:nvPr/>
        </p:nvSpPr>
        <p:spPr>
          <a:xfrm>
            <a:off x="4013037" y="3781909"/>
            <a:ext cx="157897" cy="124312"/>
          </a:xfrm>
          <a:prstGeom prst="star5">
            <a:avLst/>
          </a:prstGeom>
          <a:solidFill>
            <a:srgbClr val="023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nvGrpSpPr>
          <p:cNvPr id="210" name="Group 209">
            <a:extLst>
              <a:ext uri="{FF2B5EF4-FFF2-40B4-BE49-F238E27FC236}">
                <a16:creationId xmlns:a16="http://schemas.microsoft.com/office/drawing/2014/main" id="{6C044045-74EB-48F2-A468-986B2A72B474}"/>
              </a:ext>
            </a:extLst>
          </p:cNvPr>
          <p:cNvGrpSpPr/>
          <p:nvPr/>
        </p:nvGrpSpPr>
        <p:grpSpPr>
          <a:xfrm>
            <a:off x="3776193" y="3183971"/>
            <a:ext cx="649255" cy="124312"/>
            <a:chOff x="9525000" y="2438400"/>
            <a:chExt cx="544822" cy="125104"/>
          </a:xfrm>
          <a:solidFill>
            <a:srgbClr val="023B40"/>
          </a:solidFill>
        </p:grpSpPr>
        <p:grpSp>
          <p:nvGrpSpPr>
            <p:cNvPr id="211" name="Group 210">
              <a:extLst>
                <a:ext uri="{FF2B5EF4-FFF2-40B4-BE49-F238E27FC236}">
                  <a16:creationId xmlns:a16="http://schemas.microsoft.com/office/drawing/2014/main" id="{6A238EC6-0AA2-42E9-B8EF-BA6D047A7454}"/>
                </a:ext>
              </a:extLst>
            </p:cNvPr>
            <p:cNvGrpSpPr/>
            <p:nvPr/>
          </p:nvGrpSpPr>
          <p:grpSpPr>
            <a:xfrm>
              <a:off x="9525000" y="2438400"/>
              <a:ext cx="404912" cy="125104"/>
              <a:chOff x="7789370" y="1981200"/>
              <a:chExt cx="662759" cy="201304"/>
            </a:xfrm>
            <a:grpFill/>
          </p:grpSpPr>
          <p:sp>
            <p:nvSpPr>
              <p:cNvPr id="213" name="5-Point Star 148">
                <a:extLst>
                  <a:ext uri="{FF2B5EF4-FFF2-40B4-BE49-F238E27FC236}">
                    <a16:creationId xmlns:a16="http://schemas.microsoft.com/office/drawing/2014/main" id="{DF914815-E76B-442D-B663-55F0EB539597}"/>
                  </a:ext>
                </a:extLst>
              </p:cNvPr>
              <p:cNvSpPr/>
              <p:nvPr/>
            </p:nvSpPr>
            <p:spPr>
              <a:xfrm>
                <a:off x="7789370" y="1981200"/>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214" name="5-Point Star 150">
                <a:extLst>
                  <a:ext uri="{FF2B5EF4-FFF2-40B4-BE49-F238E27FC236}">
                    <a16:creationId xmlns:a16="http://schemas.microsoft.com/office/drawing/2014/main" id="{F59CEDF3-3ADE-48E1-9DB6-6E3A66A0B84D}"/>
                  </a:ext>
                </a:extLst>
              </p:cNvPr>
              <p:cNvSpPr/>
              <p:nvPr/>
            </p:nvSpPr>
            <p:spPr>
              <a:xfrm>
                <a:off x="8235256" y="1981200"/>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215" name="5-Point Star 151">
                <a:extLst>
                  <a:ext uri="{FF2B5EF4-FFF2-40B4-BE49-F238E27FC236}">
                    <a16:creationId xmlns:a16="http://schemas.microsoft.com/office/drawing/2014/main" id="{EB648025-3A15-44DB-BB2A-E164314A0B39}"/>
                  </a:ext>
                </a:extLst>
              </p:cNvPr>
              <p:cNvSpPr/>
              <p:nvPr/>
            </p:nvSpPr>
            <p:spPr>
              <a:xfrm>
                <a:off x="8006243" y="1981200"/>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sp>
          <p:nvSpPr>
            <p:cNvPr id="212" name="5-Point Star 147">
              <a:extLst>
                <a:ext uri="{FF2B5EF4-FFF2-40B4-BE49-F238E27FC236}">
                  <a16:creationId xmlns:a16="http://schemas.microsoft.com/office/drawing/2014/main" id="{F4BCCC2D-1B25-47AA-852B-967AB2E42E29}"/>
                </a:ext>
              </a:extLst>
            </p:cNvPr>
            <p:cNvSpPr/>
            <p:nvPr/>
          </p:nvSpPr>
          <p:spPr>
            <a:xfrm>
              <a:off x="9937330" y="2438400"/>
              <a:ext cx="132499" cy="1251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sp>
        <p:nvSpPr>
          <p:cNvPr id="229" name="5-Point Star 143">
            <a:extLst>
              <a:ext uri="{FF2B5EF4-FFF2-40B4-BE49-F238E27FC236}">
                <a16:creationId xmlns:a16="http://schemas.microsoft.com/office/drawing/2014/main" id="{4FD459BF-434E-4A63-A946-7A61D63DEB34}"/>
              </a:ext>
            </a:extLst>
          </p:cNvPr>
          <p:cNvSpPr/>
          <p:nvPr/>
        </p:nvSpPr>
        <p:spPr>
          <a:xfrm>
            <a:off x="4116721" y="4873049"/>
            <a:ext cx="157897" cy="124312"/>
          </a:xfrm>
          <a:prstGeom prst="star5">
            <a:avLst/>
          </a:prstGeom>
          <a:solidFill>
            <a:srgbClr val="023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nvGrpSpPr>
          <p:cNvPr id="243" name="Group 242">
            <a:extLst>
              <a:ext uri="{FF2B5EF4-FFF2-40B4-BE49-F238E27FC236}">
                <a16:creationId xmlns:a16="http://schemas.microsoft.com/office/drawing/2014/main" id="{A57ADE37-7404-4613-9AD1-5C5328B67A5F}"/>
              </a:ext>
            </a:extLst>
          </p:cNvPr>
          <p:cNvGrpSpPr/>
          <p:nvPr/>
        </p:nvGrpSpPr>
        <p:grpSpPr>
          <a:xfrm>
            <a:off x="7237840" y="4346487"/>
            <a:ext cx="482526" cy="124312"/>
            <a:chOff x="5782202" y="4158329"/>
            <a:chExt cx="662759" cy="201304"/>
          </a:xfrm>
          <a:solidFill>
            <a:srgbClr val="023B40"/>
          </a:solidFill>
        </p:grpSpPr>
        <p:sp>
          <p:nvSpPr>
            <p:cNvPr id="244" name="5-Point Star 154">
              <a:extLst>
                <a:ext uri="{FF2B5EF4-FFF2-40B4-BE49-F238E27FC236}">
                  <a16:creationId xmlns:a16="http://schemas.microsoft.com/office/drawing/2014/main" id="{254318DA-8DFD-46D9-93EC-CAD03163CBFB}"/>
                </a:ext>
              </a:extLst>
            </p:cNvPr>
            <p:cNvSpPr/>
            <p:nvPr/>
          </p:nvSpPr>
          <p:spPr>
            <a:xfrm>
              <a:off x="5782202"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245" name="5-Point Star 155">
              <a:extLst>
                <a:ext uri="{FF2B5EF4-FFF2-40B4-BE49-F238E27FC236}">
                  <a16:creationId xmlns:a16="http://schemas.microsoft.com/office/drawing/2014/main" id="{3575A16F-CAB8-4BEE-A963-5CFEC67A1E2D}"/>
                </a:ext>
              </a:extLst>
            </p:cNvPr>
            <p:cNvSpPr/>
            <p:nvPr/>
          </p:nvSpPr>
          <p:spPr>
            <a:xfrm>
              <a:off x="6228088"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246" name="5-Point Star 156">
              <a:extLst>
                <a:ext uri="{FF2B5EF4-FFF2-40B4-BE49-F238E27FC236}">
                  <a16:creationId xmlns:a16="http://schemas.microsoft.com/office/drawing/2014/main" id="{E4A77559-65F6-4832-9657-93B94D86AAAF}"/>
                </a:ext>
              </a:extLst>
            </p:cNvPr>
            <p:cNvSpPr/>
            <p:nvPr/>
          </p:nvSpPr>
          <p:spPr>
            <a:xfrm>
              <a:off x="5999075"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grpSp>
        <p:nvGrpSpPr>
          <p:cNvPr id="247" name="Group 246">
            <a:extLst>
              <a:ext uri="{FF2B5EF4-FFF2-40B4-BE49-F238E27FC236}">
                <a16:creationId xmlns:a16="http://schemas.microsoft.com/office/drawing/2014/main" id="{B022FBD2-CB09-48F2-B28F-A53CC14E8CA0}"/>
              </a:ext>
            </a:extLst>
          </p:cNvPr>
          <p:cNvGrpSpPr/>
          <p:nvPr/>
        </p:nvGrpSpPr>
        <p:grpSpPr>
          <a:xfrm>
            <a:off x="5406053" y="3766734"/>
            <a:ext cx="649263" cy="124312"/>
            <a:chOff x="9525000" y="2438400"/>
            <a:chExt cx="544829" cy="125104"/>
          </a:xfrm>
          <a:solidFill>
            <a:srgbClr val="023B40"/>
          </a:solidFill>
        </p:grpSpPr>
        <p:grpSp>
          <p:nvGrpSpPr>
            <p:cNvPr id="248" name="Group 247">
              <a:extLst>
                <a:ext uri="{FF2B5EF4-FFF2-40B4-BE49-F238E27FC236}">
                  <a16:creationId xmlns:a16="http://schemas.microsoft.com/office/drawing/2014/main" id="{C3FB661B-BDC3-42B5-8063-83A3B4F62480}"/>
                </a:ext>
              </a:extLst>
            </p:cNvPr>
            <p:cNvGrpSpPr/>
            <p:nvPr/>
          </p:nvGrpSpPr>
          <p:grpSpPr>
            <a:xfrm>
              <a:off x="9525000" y="2438400"/>
              <a:ext cx="404912" cy="125104"/>
              <a:chOff x="7789370" y="1981200"/>
              <a:chExt cx="662759" cy="201304"/>
            </a:xfrm>
            <a:grpFill/>
          </p:grpSpPr>
          <p:sp>
            <p:nvSpPr>
              <p:cNvPr id="250" name="5-Point Star 148">
                <a:extLst>
                  <a:ext uri="{FF2B5EF4-FFF2-40B4-BE49-F238E27FC236}">
                    <a16:creationId xmlns:a16="http://schemas.microsoft.com/office/drawing/2014/main" id="{451EB0C7-88D9-4B56-B10F-34CA69504EC7}"/>
                  </a:ext>
                </a:extLst>
              </p:cNvPr>
              <p:cNvSpPr/>
              <p:nvPr/>
            </p:nvSpPr>
            <p:spPr>
              <a:xfrm>
                <a:off x="7789370" y="1981200"/>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251" name="5-Point Star 150">
                <a:extLst>
                  <a:ext uri="{FF2B5EF4-FFF2-40B4-BE49-F238E27FC236}">
                    <a16:creationId xmlns:a16="http://schemas.microsoft.com/office/drawing/2014/main" id="{9AF59EE0-456F-4B83-B21C-DEBE737005BD}"/>
                  </a:ext>
                </a:extLst>
              </p:cNvPr>
              <p:cNvSpPr/>
              <p:nvPr/>
            </p:nvSpPr>
            <p:spPr>
              <a:xfrm>
                <a:off x="8235256" y="1981200"/>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252" name="5-Point Star 151">
                <a:extLst>
                  <a:ext uri="{FF2B5EF4-FFF2-40B4-BE49-F238E27FC236}">
                    <a16:creationId xmlns:a16="http://schemas.microsoft.com/office/drawing/2014/main" id="{E5292C2A-A425-4C5D-AE98-E716ACBE4886}"/>
                  </a:ext>
                </a:extLst>
              </p:cNvPr>
              <p:cNvSpPr/>
              <p:nvPr/>
            </p:nvSpPr>
            <p:spPr>
              <a:xfrm>
                <a:off x="8006243" y="1981200"/>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sp>
          <p:nvSpPr>
            <p:cNvPr id="249" name="5-Point Star 147">
              <a:extLst>
                <a:ext uri="{FF2B5EF4-FFF2-40B4-BE49-F238E27FC236}">
                  <a16:creationId xmlns:a16="http://schemas.microsoft.com/office/drawing/2014/main" id="{4B5933D8-444A-417D-92EA-B206D0B631A1}"/>
                </a:ext>
              </a:extLst>
            </p:cNvPr>
            <p:cNvSpPr/>
            <p:nvPr/>
          </p:nvSpPr>
          <p:spPr>
            <a:xfrm>
              <a:off x="9937330" y="2438400"/>
              <a:ext cx="132499" cy="1251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grpSp>
        <p:nvGrpSpPr>
          <p:cNvPr id="95" name="Group 94">
            <a:extLst>
              <a:ext uri="{FF2B5EF4-FFF2-40B4-BE49-F238E27FC236}">
                <a16:creationId xmlns:a16="http://schemas.microsoft.com/office/drawing/2014/main" id="{48B04160-CE61-42F6-828A-92336C512F2F}"/>
              </a:ext>
            </a:extLst>
          </p:cNvPr>
          <p:cNvGrpSpPr/>
          <p:nvPr/>
        </p:nvGrpSpPr>
        <p:grpSpPr>
          <a:xfrm>
            <a:off x="5537617" y="3183971"/>
            <a:ext cx="482526" cy="124312"/>
            <a:chOff x="5782202" y="4158329"/>
            <a:chExt cx="662759" cy="201304"/>
          </a:xfrm>
          <a:solidFill>
            <a:srgbClr val="023B40"/>
          </a:solidFill>
        </p:grpSpPr>
        <p:sp>
          <p:nvSpPr>
            <p:cNvPr id="96" name="5-Point Star 154">
              <a:extLst>
                <a:ext uri="{FF2B5EF4-FFF2-40B4-BE49-F238E27FC236}">
                  <a16:creationId xmlns:a16="http://schemas.microsoft.com/office/drawing/2014/main" id="{26D8359F-3C72-4FBA-9627-D1CC241CA2D8}"/>
                </a:ext>
              </a:extLst>
            </p:cNvPr>
            <p:cNvSpPr/>
            <p:nvPr/>
          </p:nvSpPr>
          <p:spPr>
            <a:xfrm>
              <a:off x="5782202"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97" name="5-Point Star 155">
              <a:extLst>
                <a:ext uri="{FF2B5EF4-FFF2-40B4-BE49-F238E27FC236}">
                  <a16:creationId xmlns:a16="http://schemas.microsoft.com/office/drawing/2014/main" id="{FEE66E13-633E-4B70-98E7-426719624BFB}"/>
                </a:ext>
              </a:extLst>
            </p:cNvPr>
            <p:cNvSpPr/>
            <p:nvPr/>
          </p:nvSpPr>
          <p:spPr>
            <a:xfrm>
              <a:off x="6228088"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98" name="5-Point Star 156">
              <a:extLst>
                <a:ext uri="{FF2B5EF4-FFF2-40B4-BE49-F238E27FC236}">
                  <a16:creationId xmlns:a16="http://schemas.microsoft.com/office/drawing/2014/main" id="{7CD63CDA-0369-421B-8875-73BC531772F3}"/>
                </a:ext>
              </a:extLst>
            </p:cNvPr>
            <p:cNvSpPr/>
            <p:nvPr/>
          </p:nvSpPr>
          <p:spPr>
            <a:xfrm>
              <a:off x="5999075"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grpSp>
        <p:nvGrpSpPr>
          <p:cNvPr id="92" name="Group 91">
            <a:extLst>
              <a:ext uri="{FF2B5EF4-FFF2-40B4-BE49-F238E27FC236}">
                <a16:creationId xmlns:a16="http://schemas.microsoft.com/office/drawing/2014/main" id="{9057995E-E7ED-49DC-A8E1-12A0B3D0EA66}"/>
              </a:ext>
            </a:extLst>
          </p:cNvPr>
          <p:cNvGrpSpPr/>
          <p:nvPr/>
        </p:nvGrpSpPr>
        <p:grpSpPr>
          <a:xfrm>
            <a:off x="7316788" y="3207254"/>
            <a:ext cx="482526" cy="124312"/>
            <a:chOff x="5782202" y="4158329"/>
            <a:chExt cx="662759" cy="201304"/>
          </a:xfrm>
          <a:solidFill>
            <a:srgbClr val="023B40"/>
          </a:solidFill>
        </p:grpSpPr>
        <p:sp>
          <p:nvSpPr>
            <p:cNvPr id="93" name="5-Point Star 154">
              <a:extLst>
                <a:ext uri="{FF2B5EF4-FFF2-40B4-BE49-F238E27FC236}">
                  <a16:creationId xmlns:a16="http://schemas.microsoft.com/office/drawing/2014/main" id="{F793D0E5-E740-4CDF-8B5C-96CC89A8BB3F}"/>
                </a:ext>
              </a:extLst>
            </p:cNvPr>
            <p:cNvSpPr/>
            <p:nvPr/>
          </p:nvSpPr>
          <p:spPr>
            <a:xfrm>
              <a:off x="5782202"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99" name="5-Point Star 155">
              <a:extLst>
                <a:ext uri="{FF2B5EF4-FFF2-40B4-BE49-F238E27FC236}">
                  <a16:creationId xmlns:a16="http://schemas.microsoft.com/office/drawing/2014/main" id="{48D25F56-BAD5-4F82-9A49-E041A46C7CB9}"/>
                </a:ext>
              </a:extLst>
            </p:cNvPr>
            <p:cNvSpPr/>
            <p:nvPr/>
          </p:nvSpPr>
          <p:spPr>
            <a:xfrm>
              <a:off x="6228088"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100" name="5-Point Star 156">
              <a:extLst>
                <a:ext uri="{FF2B5EF4-FFF2-40B4-BE49-F238E27FC236}">
                  <a16:creationId xmlns:a16="http://schemas.microsoft.com/office/drawing/2014/main" id="{FBEFAFFB-DE45-4F28-AC33-EA292640A6CC}"/>
                </a:ext>
              </a:extLst>
            </p:cNvPr>
            <p:cNvSpPr/>
            <p:nvPr/>
          </p:nvSpPr>
          <p:spPr>
            <a:xfrm>
              <a:off x="5999075"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grpSp>
        <p:nvGrpSpPr>
          <p:cNvPr id="101" name="Group 100">
            <a:extLst>
              <a:ext uri="{FF2B5EF4-FFF2-40B4-BE49-F238E27FC236}">
                <a16:creationId xmlns:a16="http://schemas.microsoft.com/office/drawing/2014/main" id="{45669C5C-5EC5-4DE4-B7FB-6C3C62F70556}"/>
              </a:ext>
            </a:extLst>
          </p:cNvPr>
          <p:cNvGrpSpPr/>
          <p:nvPr/>
        </p:nvGrpSpPr>
        <p:grpSpPr>
          <a:xfrm>
            <a:off x="7316788" y="3788080"/>
            <a:ext cx="482526" cy="124312"/>
            <a:chOff x="5782202" y="4158329"/>
            <a:chExt cx="662759" cy="201304"/>
          </a:xfrm>
          <a:solidFill>
            <a:srgbClr val="023B40"/>
          </a:solidFill>
        </p:grpSpPr>
        <p:sp>
          <p:nvSpPr>
            <p:cNvPr id="102" name="5-Point Star 154">
              <a:extLst>
                <a:ext uri="{FF2B5EF4-FFF2-40B4-BE49-F238E27FC236}">
                  <a16:creationId xmlns:a16="http://schemas.microsoft.com/office/drawing/2014/main" id="{937BC5B2-7B97-4187-AA43-E9B2FF851C3E}"/>
                </a:ext>
              </a:extLst>
            </p:cNvPr>
            <p:cNvSpPr/>
            <p:nvPr/>
          </p:nvSpPr>
          <p:spPr>
            <a:xfrm>
              <a:off x="5782202"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103" name="5-Point Star 155">
              <a:extLst>
                <a:ext uri="{FF2B5EF4-FFF2-40B4-BE49-F238E27FC236}">
                  <a16:creationId xmlns:a16="http://schemas.microsoft.com/office/drawing/2014/main" id="{0CF27D7F-9B99-49F7-97AA-96BC75F7E77F}"/>
                </a:ext>
              </a:extLst>
            </p:cNvPr>
            <p:cNvSpPr/>
            <p:nvPr/>
          </p:nvSpPr>
          <p:spPr>
            <a:xfrm>
              <a:off x="6228088"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104" name="5-Point Star 156">
              <a:extLst>
                <a:ext uri="{FF2B5EF4-FFF2-40B4-BE49-F238E27FC236}">
                  <a16:creationId xmlns:a16="http://schemas.microsoft.com/office/drawing/2014/main" id="{A0E6F60F-8BA3-410E-A1FE-C308CFE1CB6B}"/>
                </a:ext>
              </a:extLst>
            </p:cNvPr>
            <p:cNvSpPr/>
            <p:nvPr/>
          </p:nvSpPr>
          <p:spPr>
            <a:xfrm>
              <a:off x="5999075"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grpSp>
        <p:nvGrpSpPr>
          <p:cNvPr id="105" name="Group 104">
            <a:extLst>
              <a:ext uri="{FF2B5EF4-FFF2-40B4-BE49-F238E27FC236}">
                <a16:creationId xmlns:a16="http://schemas.microsoft.com/office/drawing/2014/main" id="{F4F7DDFD-12CD-4A84-9E4E-75F91F67281F}"/>
              </a:ext>
            </a:extLst>
          </p:cNvPr>
          <p:cNvGrpSpPr/>
          <p:nvPr/>
        </p:nvGrpSpPr>
        <p:grpSpPr>
          <a:xfrm>
            <a:off x="3855290" y="4327639"/>
            <a:ext cx="649263" cy="124312"/>
            <a:chOff x="9525000" y="2438400"/>
            <a:chExt cx="544829" cy="125104"/>
          </a:xfrm>
          <a:solidFill>
            <a:srgbClr val="023B40"/>
          </a:solidFill>
        </p:grpSpPr>
        <p:grpSp>
          <p:nvGrpSpPr>
            <p:cNvPr id="106" name="Group 105">
              <a:extLst>
                <a:ext uri="{FF2B5EF4-FFF2-40B4-BE49-F238E27FC236}">
                  <a16:creationId xmlns:a16="http://schemas.microsoft.com/office/drawing/2014/main" id="{CBFACC54-CE4E-4069-863C-D9ADB73BC652}"/>
                </a:ext>
              </a:extLst>
            </p:cNvPr>
            <p:cNvGrpSpPr/>
            <p:nvPr/>
          </p:nvGrpSpPr>
          <p:grpSpPr>
            <a:xfrm>
              <a:off x="9525000" y="2438400"/>
              <a:ext cx="404912" cy="125104"/>
              <a:chOff x="7789370" y="1981200"/>
              <a:chExt cx="662759" cy="201304"/>
            </a:xfrm>
            <a:grpFill/>
          </p:grpSpPr>
          <p:sp>
            <p:nvSpPr>
              <p:cNvPr id="108" name="5-Point Star 148">
                <a:extLst>
                  <a:ext uri="{FF2B5EF4-FFF2-40B4-BE49-F238E27FC236}">
                    <a16:creationId xmlns:a16="http://schemas.microsoft.com/office/drawing/2014/main" id="{288F4163-0571-43C7-AABD-81AF6AD9E263}"/>
                  </a:ext>
                </a:extLst>
              </p:cNvPr>
              <p:cNvSpPr/>
              <p:nvPr/>
            </p:nvSpPr>
            <p:spPr>
              <a:xfrm>
                <a:off x="7789370" y="1981200"/>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109" name="5-Point Star 150">
                <a:extLst>
                  <a:ext uri="{FF2B5EF4-FFF2-40B4-BE49-F238E27FC236}">
                    <a16:creationId xmlns:a16="http://schemas.microsoft.com/office/drawing/2014/main" id="{982D11D4-2148-416E-B398-B3641850CCD7}"/>
                  </a:ext>
                </a:extLst>
              </p:cNvPr>
              <p:cNvSpPr/>
              <p:nvPr/>
            </p:nvSpPr>
            <p:spPr>
              <a:xfrm>
                <a:off x="8235256" y="1981200"/>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110" name="5-Point Star 151">
                <a:extLst>
                  <a:ext uri="{FF2B5EF4-FFF2-40B4-BE49-F238E27FC236}">
                    <a16:creationId xmlns:a16="http://schemas.microsoft.com/office/drawing/2014/main" id="{5CA1BC9C-5FA5-47D2-AB4F-28DCE351EC31}"/>
                  </a:ext>
                </a:extLst>
              </p:cNvPr>
              <p:cNvSpPr/>
              <p:nvPr/>
            </p:nvSpPr>
            <p:spPr>
              <a:xfrm>
                <a:off x="8006243" y="1981200"/>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sp>
          <p:nvSpPr>
            <p:cNvPr id="107" name="5-Point Star 147">
              <a:extLst>
                <a:ext uri="{FF2B5EF4-FFF2-40B4-BE49-F238E27FC236}">
                  <a16:creationId xmlns:a16="http://schemas.microsoft.com/office/drawing/2014/main" id="{31941AC8-F87C-42E1-9738-53B27D2B3738}"/>
                </a:ext>
              </a:extLst>
            </p:cNvPr>
            <p:cNvSpPr/>
            <p:nvPr/>
          </p:nvSpPr>
          <p:spPr>
            <a:xfrm>
              <a:off x="9937330" y="2438400"/>
              <a:ext cx="132499" cy="1251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grpSp>
        <p:nvGrpSpPr>
          <p:cNvPr id="111" name="Group 110">
            <a:extLst>
              <a:ext uri="{FF2B5EF4-FFF2-40B4-BE49-F238E27FC236}">
                <a16:creationId xmlns:a16="http://schemas.microsoft.com/office/drawing/2014/main" id="{41F9FE2F-F3EC-4DDE-92A4-AE161869253B}"/>
              </a:ext>
            </a:extLst>
          </p:cNvPr>
          <p:cNvGrpSpPr/>
          <p:nvPr/>
        </p:nvGrpSpPr>
        <p:grpSpPr>
          <a:xfrm>
            <a:off x="5480582" y="4346487"/>
            <a:ext cx="482526" cy="124312"/>
            <a:chOff x="5782202" y="4158329"/>
            <a:chExt cx="662759" cy="201304"/>
          </a:xfrm>
          <a:solidFill>
            <a:srgbClr val="023B40"/>
          </a:solidFill>
        </p:grpSpPr>
        <p:sp>
          <p:nvSpPr>
            <p:cNvPr id="112" name="5-Point Star 154">
              <a:extLst>
                <a:ext uri="{FF2B5EF4-FFF2-40B4-BE49-F238E27FC236}">
                  <a16:creationId xmlns:a16="http://schemas.microsoft.com/office/drawing/2014/main" id="{C0279DEF-626F-4DF4-BC54-496EE114D625}"/>
                </a:ext>
              </a:extLst>
            </p:cNvPr>
            <p:cNvSpPr/>
            <p:nvPr/>
          </p:nvSpPr>
          <p:spPr>
            <a:xfrm>
              <a:off x="5782202"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113" name="5-Point Star 155">
              <a:extLst>
                <a:ext uri="{FF2B5EF4-FFF2-40B4-BE49-F238E27FC236}">
                  <a16:creationId xmlns:a16="http://schemas.microsoft.com/office/drawing/2014/main" id="{5AB642A4-07E2-4139-8B83-953ABE90BC59}"/>
                </a:ext>
              </a:extLst>
            </p:cNvPr>
            <p:cNvSpPr/>
            <p:nvPr/>
          </p:nvSpPr>
          <p:spPr>
            <a:xfrm>
              <a:off x="6228088"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114" name="5-Point Star 156">
              <a:extLst>
                <a:ext uri="{FF2B5EF4-FFF2-40B4-BE49-F238E27FC236}">
                  <a16:creationId xmlns:a16="http://schemas.microsoft.com/office/drawing/2014/main" id="{C16B3189-38F1-4E62-8997-16D4FECC6A61}"/>
                </a:ext>
              </a:extLst>
            </p:cNvPr>
            <p:cNvSpPr/>
            <p:nvPr/>
          </p:nvSpPr>
          <p:spPr>
            <a:xfrm>
              <a:off x="5999075"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grpSp>
        <p:nvGrpSpPr>
          <p:cNvPr id="115" name="Group 114">
            <a:extLst>
              <a:ext uri="{FF2B5EF4-FFF2-40B4-BE49-F238E27FC236}">
                <a16:creationId xmlns:a16="http://schemas.microsoft.com/office/drawing/2014/main" id="{AF61AF74-9EDF-467A-98C5-C6D3F7ADDB3C}"/>
              </a:ext>
            </a:extLst>
          </p:cNvPr>
          <p:cNvGrpSpPr/>
          <p:nvPr/>
        </p:nvGrpSpPr>
        <p:grpSpPr>
          <a:xfrm>
            <a:off x="5408333" y="4832877"/>
            <a:ext cx="649263" cy="124312"/>
            <a:chOff x="9525000" y="2438400"/>
            <a:chExt cx="544829" cy="125104"/>
          </a:xfrm>
          <a:solidFill>
            <a:srgbClr val="023B40"/>
          </a:solidFill>
        </p:grpSpPr>
        <p:grpSp>
          <p:nvGrpSpPr>
            <p:cNvPr id="116" name="Group 115">
              <a:extLst>
                <a:ext uri="{FF2B5EF4-FFF2-40B4-BE49-F238E27FC236}">
                  <a16:creationId xmlns:a16="http://schemas.microsoft.com/office/drawing/2014/main" id="{0B699C31-6C0A-4C2C-8824-79EE4CD3FF91}"/>
                </a:ext>
              </a:extLst>
            </p:cNvPr>
            <p:cNvGrpSpPr/>
            <p:nvPr/>
          </p:nvGrpSpPr>
          <p:grpSpPr>
            <a:xfrm>
              <a:off x="9525000" y="2438400"/>
              <a:ext cx="404912" cy="125104"/>
              <a:chOff x="7789370" y="1981200"/>
              <a:chExt cx="662759" cy="201304"/>
            </a:xfrm>
            <a:grpFill/>
          </p:grpSpPr>
          <p:sp>
            <p:nvSpPr>
              <p:cNvPr id="118" name="5-Point Star 148">
                <a:extLst>
                  <a:ext uri="{FF2B5EF4-FFF2-40B4-BE49-F238E27FC236}">
                    <a16:creationId xmlns:a16="http://schemas.microsoft.com/office/drawing/2014/main" id="{9E3635F9-04F6-43FE-9874-D36B450045E8}"/>
                  </a:ext>
                </a:extLst>
              </p:cNvPr>
              <p:cNvSpPr/>
              <p:nvPr/>
            </p:nvSpPr>
            <p:spPr>
              <a:xfrm>
                <a:off x="7789370" y="1981200"/>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119" name="5-Point Star 150">
                <a:extLst>
                  <a:ext uri="{FF2B5EF4-FFF2-40B4-BE49-F238E27FC236}">
                    <a16:creationId xmlns:a16="http://schemas.microsoft.com/office/drawing/2014/main" id="{2A326BAA-09A2-422E-A2D1-C8E6BB25DD5C}"/>
                  </a:ext>
                </a:extLst>
              </p:cNvPr>
              <p:cNvSpPr/>
              <p:nvPr/>
            </p:nvSpPr>
            <p:spPr>
              <a:xfrm>
                <a:off x="8235256" y="1981200"/>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120" name="5-Point Star 151">
                <a:extLst>
                  <a:ext uri="{FF2B5EF4-FFF2-40B4-BE49-F238E27FC236}">
                    <a16:creationId xmlns:a16="http://schemas.microsoft.com/office/drawing/2014/main" id="{E7E5C376-A834-4D52-B560-E88D36F19523}"/>
                  </a:ext>
                </a:extLst>
              </p:cNvPr>
              <p:cNvSpPr/>
              <p:nvPr/>
            </p:nvSpPr>
            <p:spPr>
              <a:xfrm>
                <a:off x="8006243" y="1981200"/>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sp>
          <p:nvSpPr>
            <p:cNvPr id="117" name="5-Point Star 147">
              <a:extLst>
                <a:ext uri="{FF2B5EF4-FFF2-40B4-BE49-F238E27FC236}">
                  <a16:creationId xmlns:a16="http://schemas.microsoft.com/office/drawing/2014/main" id="{49EBB525-AA3D-4022-8B93-E35A6BF27F5C}"/>
                </a:ext>
              </a:extLst>
            </p:cNvPr>
            <p:cNvSpPr/>
            <p:nvPr/>
          </p:nvSpPr>
          <p:spPr>
            <a:xfrm>
              <a:off x="9937330" y="2438400"/>
              <a:ext cx="132499" cy="1251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grpSp>
        <p:nvGrpSpPr>
          <p:cNvPr id="121" name="Group 120">
            <a:extLst>
              <a:ext uri="{FF2B5EF4-FFF2-40B4-BE49-F238E27FC236}">
                <a16:creationId xmlns:a16="http://schemas.microsoft.com/office/drawing/2014/main" id="{DAEDE526-1F89-4163-B5A4-1857BB720C9A}"/>
              </a:ext>
            </a:extLst>
          </p:cNvPr>
          <p:cNvGrpSpPr/>
          <p:nvPr/>
        </p:nvGrpSpPr>
        <p:grpSpPr>
          <a:xfrm>
            <a:off x="7246517" y="4804016"/>
            <a:ext cx="482526" cy="124312"/>
            <a:chOff x="5782202" y="4158329"/>
            <a:chExt cx="662759" cy="201304"/>
          </a:xfrm>
          <a:solidFill>
            <a:srgbClr val="023B40"/>
          </a:solidFill>
        </p:grpSpPr>
        <p:sp>
          <p:nvSpPr>
            <p:cNvPr id="122" name="5-Point Star 154">
              <a:extLst>
                <a:ext uri="{FF2B5EF4-FFF2-40B4-BE49-F238E27FC236}">
                  <a16:creationId xmlns:a16="http://schemas.microsoft.com/office/drawing/2014/main" id="{C62DA89A-B808-464C-BB7D-227D0028A4F2}"/>
                </a:ext>
              </a:extLst>
            </p:cNvPr>
            <p:cNvSpPr/>
            <p:nvPr/>
          </p:nvSpPr>
          <p:spPr>
            <a:xfrm>
              <a:off x="5782202"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123" name="5-Point Star 155">
              <a:extLst>
                <a:ext uri="{FF2B5EF4-FFF2-40B4-BE49-F238E27FC236}">
                  <a16:creationId xmlns:a16="http://schemas.microsoft.com/office/drawing/2014/main" id="{CA8595E5-87C9-4CD5-BCC4-7D1FEC73E66C}"/>
                </a:ext>
              </a:extLst>
            </p:cNvPr>
            <p:cNvSpPr/>
            <p:nvPr/>
          </p:nvSpPr>
          <p:spPr>
            <a:xfrm>
              <a:off x="6228088"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124" name="5-Point Star 156">
              <a:extLst>
                <a:ext uri="{FF2B5EF4-FFF2-40B4-BE49-F238E27FC236}">
                  <a16:creationId xmlns:a16="http://schemas.microsoft.com/office/drawing/2014/main" id="{5A376488-4145-4EC8-9977-8B6E0DF22747}"/>
                </a:ext>
              </a:extLst>
            </p:cNvPr>
            <p:cNvSpPr/>
            <p:nvPr/>
          </p:nvSpPr>
          <p:spPr>
            <a:xfrm>
              <a:off x="5999075" y="4158329"/>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sp>
        <p:nvSpPr>
          <p:cNvPr id="59" name="5-Point Star 107">
            <a:extLst>
              <a:ext uri="{FF2B5EF4-FFF2-40B4-BE49-F238E27FC236}">
                <a16:creationId xmlns:a16="http://schemas.microsoft.com/office/drawing/2014/main" id="{95125A6C-6D99-4B1F-8DE9-B49C7219F8B8}"/>
              </a:ext>
            </a:extLst>
          </p:cNvPr>
          <p:cNvSpPr/>
          <p:nvPr/>
        </p:nvSpPr>
        <p:spPr>
          <a:xfrm>
            <a:off x="752889" y="5564226"/>
            <a:ext cx="218945" cy="17964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61" name="5-Point Star 147">
            <a:extLst>
              <a:ext uri="{FF2B5EF4-FFF2-40B4-BE49-F238E27FC236}">
                <a16:creationId xmlns:a16="http://schemas.microsoft.com/office/drawing/2014/main" id="{65037C94-0A4F-4F0A-9F16-8E1C43118719}"/>
              </a:ext>
            </a:extLst>
          </p:cNvPr>
          <p:cNvSpPr/>
          <p:nvPr/>
        </p:nvSpPr>
        <p:spPr>
          <a:xfrm>
            <a:off x="4429217" y="3183971"/>
            <a:ext cx="157897" cy="124312"/>
          </a:xfrm>
          <a:prstGeom prst="star5">
            <a:avLst/>
          </a:prstGeom>
          <a:solidFill>
            <a:srgbClr val="023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63" name="5-Point Star 155">
            <a:extLst>
              <a:ext uri="{FF2B5EF4-FFF2-40B4-BE49-F238E27FC236}">
                <a16:creationId xmlns:a16="http://schemas.microsoft.com/office/drawing/2014/main" id="{CB3A6334-D4F9-4B83-9C72-59958DDA5D7C}"/>
              </a:ext>
            </a:extLst>
          </p:cNvPr>
          <p:cNvSpPr/>
          <p:nvPr/>
        </p:nvSpPr>
        <p:spPr>
          <a:xfrm>
            <a:off x="5971786" y="4346487"/>
            <a:ext cx="157896" cy="124312"/>
          </a:xfrm>
          <a:prstGeom prst="star5">
            <a:avLst/>
          </a:prstGeom>
          <a:solidFill>
            <a:srgbClr val="023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64" name="5-Point Star 155">
            <a:extLst>
              <a:ext uri="{FF2B5EF4-FFF2-40B4-BE49-F238E27FC236}">
                <a16:creationId xmlns:a16="http://schemas.microsoft.com/office/drawing/2014/main" id="{426F0452-AFEF-41A2-AF96-A536F545D833}"/>
              </a:ext>
            </a:extLst>
          </p:cNvPr>
          <p:cNvSpPr/>
          <p:nvPr/>
        </p:nvSpPr>
        <p:spPr>
          <a:xfrm>
            <a:off x="7729043" y="4346486"/>
            <a:ext cx="157896" cy="124312"/>
          </a:xfrm>
          <a:prstGeom prst="star5">
            <a:avLst/>
          </a:prstGeom>
          <a:solidFill>
            <a:srgbClr val="023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65" name="5-Point Star 147">
            <a:extLst>
              <a:ext uri="{FF2B5EF4-FFF2-40B4-BE49-F238E27FC236}">
                <a16:creationId xmlns:a16="http://schemas.microsoft.com/office/drawing/2014/main" id="{08F72280-CBEB-48BA-8BED-824170C1AF7F}"/>
              </a:ext>
            </a:extLst>
          </p:cNvPr>
          <p:cNvSpPr/>
          <p:nvPr/>
        </p:nvSpPr>
        <p:spPr>
          <a:xfrm>
            <a:off x="6053772" y="3766734"/>
            <a:ext cx="157897" cy="124312"/>
          </a:xfrm>
          <a:prstGeom prst="star5">
            <a:avLst/>
          </a:prstGeom>
          <a:solidFill>
            <a:srgbClr val="023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66" name="5-Point Star 147">
            <a:extLst>
              <a:ext uri="{FF2B5EF4-FFF2-40B4-BE49-F238E27FC236}">
                <a16:creationId xmlns:a16="http://schemas.microsoft.com/office/drawing/2014/main" id="{09763B26-653B-4C7A-95C0-543C61802C7E}"/>
              </a:ext>
            </a:extLst>
          </p:cNvPr>
          <p:cNvSpPr/>
          <p:nvPr/>
        </p:nvSpPr>
        <p:spPr>
          <a:xfrm>
            <a:off x="6066390" y="4833297"/>
            <a:ext cx="157897" cy="124312"/>
          </a:xfrm>
          <a:prstGeom prst="star5">
            <a:avLst/>
          </a:prstGeom>
          <a:solidFill>
            <a:srgbClr val="023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67" name="5-Point Star 155">
            <a:extLst>
              <a:ext uri="{FF2B5EF4-FFF2-40B4-BE49-F238E27FC236}">
                <a16:creationId xmlns:a16="http://schemas.microsoft.com/office/drawing/2014/main" id="{C7972CAF-2345-4C86-AE2D-7F7DA194C542}"/>
              </a:ext>
            </a:extLst>
          </p:cNvPr>
          <p:cNvSpPr/>
          <p:nvPr/>
        </p:nvSpPr>
        <p:spPr>
          <a:xfrm>
            <a:off x="7736152" y="4804723"/>
            <a:ext cx="157896" cy="124312"/>
          </a:xfrm>
          <a:prstGeom prst="star5">
            <a:avLst/>
          </a:prstGeom>
          <a:solidFill>
            <a:srgbClr val="023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2" name="TextBox 1">
            <a:extLst>
              <a:ext uri="{FF2B5EF4-FFF2-40B4-BE49-F238E27FC236}">
                <a16:creationId xmlns:a16="http://schemas.microsoft.com/office/drawing/2014/main" id="{4B67BDAF-BD72-4CC7-8D74-564069243410}"/>
              </a:ext>
            </a:extLst>
          </p:cNvPr>
          <p:cNvSpPr txBox="1"/>
          <p:nvPr/>
        </p:nvSpPr>
        <p:spPr>
          <a:xfrm>
            <a:off x="1057883" y="5505788"/>
            <a:ext cx="1451853" cy="302800"/>
          </a:xfrm>
          <a:prstGeom prst="rect">
            <a:avLst/>
          </a:prstGeom>
          <a:noFill/>
        </p:spPr>
        <p:txBody>
          <a:bodyPr wrap="square" lIns="0" tIns="27000" rIns="162000" bIns="27000" rtlCol="0">
            <a:spAutoFit/>
          </a:bodyPr>
          <a:lstStyle/>
          <a:p>
            <a:pPr>
              <a:lnSpc>
                <a:spcPct val="130000"/>
              </a:lnSpc>
              <a:spcBef>
                <a:spcPts val="750"/>
              </a:spcBef>
            </a:pPr>
            <a:r>
              <a:rPr lang="en-US" sz="1350" dirty="0"/>
              <a:t>= Least </a:t>
            </a:r>
          </a:p>
        </p:txBody>
      </p:sp>
      <p:sp>
        <p:nvSpPr>
          <p:cNvPr id="71" name="TextBox 70">
            <a:extLst>
              <a:ext uri="{FF2B5EF4-FFF2-40B4-BE49-F238E27FC236}">
                <a16:creationId xmlns:a16="http://schemas.microsoft.com/office/drawing/2014/main" id="{364D3E12-D161-4286-963D-4E1A6410E351}"/>
              </a:ext>
            </a:extLst>
          </p:cNvPr>
          <p:cNvSpPr txBox="1"/>
          <p:nvPr/>
        </p:nvSpPr>
        <p:spPr>
          <a:xfrm>
            <a:off x="3017206" y="5514232"/>
            <a:ext cx="1451853" cy="302800"/>
          </a:xfrm>
          <a:prstGeom prst="rect">
            <a:avLst/>
          </a:prstGeom>
          <a:noFill/>
        </p:spPr>
        <p:txBody>
          <a:bodyPr wrap="square" lIns="0" tIns="27000" rIns="162000" bIns="27000" rtlCol="0">
            <a:spAutoFit/>
          </a:bodyPr>
          <a:lstStyle/>
          <a:p>
            <a:pPr>
              <a:lnSpc>
                <a:spcPct val="130000"/>
              </a:lnSpc>
              <a:spcBef>
                <a:spcPts val="750"/>
              </a:spcBef>
            </a:pPr>
            <a:r>
              <a:rPr lang="en-US" sz="1350" dirty="0"/>
              <a:t>= Best</a:t>
            </a:r>
          </a:p>
        </p:txBody>
      </p:sp>
      <p:grpSp>
        <p:nvGrpSpPr>
          <p:cNvPr id="78" name="Group 77">
            <a:extLst>
              <a:ext uri="{FF2B5EF4-FFF2-40B4-BE49-F238E27FC236}">
                <a16:creationId xmlns:a16="http://schemas.microsoft.com/office/drawing/2014/main" id="{137C7155-317D-414E-A239-FA272249C767}"/>
              </a:ext>
            </a:extLst>
          </p:cNvPr>
          <p:cNvGrpSpPr/>
          <p:nvPr/>
        </p:nvGrpSpPr>
        <p:grpSpPr>
          <a:xfrm>
            <a:off x="1933373" y="5564226"/>
            <a:ext cx="806008" cy="179642"/>
            <a:chOff x="9525000" y="2438400"/>
            <a:chExt cx="544829" cy="125104"/>
          </a:xfrm>
          <a:solidFill>
            <a:srgbClr val="023B40"/>
          </a:solidFill>
        </p:grpSpPr>
        <p:grpSp>
          <p:nvGrpSpPr>
            <p:cNvPr id="79" name="Group 78">
              <a:extLst>
                <a:ext uri="{FF2B5EF4-FFF2-40B4-BE49-F238E27FC236}">
                  <a16:creationId xmlns:a16="http://schemas.microsoft.com/office/drawing/2014/main" id="{34558C8B-CEFF-48A7-AA41-682BA4727592}"/>
                </a:ext>
              </a:extLst>
            </p:cNvPr>
            <p:cNvGrpSpPr/>
            <p:nvPr/>
          </p:nvGrpSpPr>
          <p:grpSpPr>
            <a:xfrm>
              <a:off x="9525000" y="2438400"/>
              <a:ext cx="404912" cy="125104"/>
              <a:chOff x="7789370" y="1981200"/>
              <a:chExt cx="662759" cy="201304"/>
            </a:xfrm>
            <a:grpFill/>
          </p:grpSpPr>
          <p:sp>
            <p:nvSpPr>
              <p:cNvPr id="81" name="5-Point Star 148">
                <a:extLst>
                  <a:ext uri="{FF2B5EF4-FFF2-40B4-BE49-F238E27FC236}">
                    <a16:creationId xmlns:a16="http://schemas.microsoft.com/office/drawing/2014/main" id="{05E8B06B-3D56-4C4C-9934-BD30D0CF3CA4}"/>
                  </a:ext>
                </a:extLst>
              </p:cNvPr>
              <p:cNvSpPr/>
              <p:nvPr/>
            </p:nvSpPr>
            <p:spPr>
              <a:xfrm>
                <a:off x="7789370" y="1981200"/>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82" name="5-Point Star 150">
                <a:extLst>
                  <a:ext uri="{FF2B5EF4-FFF2-40B4-BE49-F238E27FC236}">
                    <a16:creationId xmlns:a16="http://schemas.microsoft.com/office/drawing/2014/main" id="{578B725A-5779-4B9F-944D-CE455A06B314}"/>
                  </a:ext>
                </a:extLst>
              </p:cNvPr>
              <p:cNvSpPr/>
              <p:nvPr/>
            </p:nvSpPr>
            <p:spPr>
              <a:xfrm>
                <a:off x="8235256" y="1981200"/>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83" name="5-Point Star 151">
                <a:extLst>
                  <a:ext uri="{FF2B5EF4-FFF2-40B4-BE49-F238E27FC236}">
                    <a16:creationId xmlns:a16="http://schemas.microsoft.com/office/drawing/2014/main" id="{684F35FA-2DD0-4FF2-8BB3-ACFEA168EB02}"/>
                  </a:ext>
                </a:extLst>
              </p:cNvPr>
              <p:cNvSpPr/>
              <p:nvPr/>
            </p:nvSpPr>
            <p:spPr>
              <a:xfrm>
                <a:off x="8006243" y="1981200"/>
                <a:ext cx="216873" cy="2013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sp>
          <p:nvSpPr>
            <p:cNvPr id="80" name="5-Point Star 147">
              <a:extLst>
                <a:ext uri="{FF2B5EF4-FFF2-40B4-BE49-F238E27FC236}">
                  <a16:creationId xmlns:a16="http://schemas.microsoft.com/office/drawing/2014/main" id="{300BB1E2-2323-49F2-BF5D-5B14B4DA9CEC}"/>
                </a:ext>
              </a:extLst>
            </p:cNvPr>
            <p:cNvSpPr/>
            <p:nvPr/>
          </p:nvSpPr>
          <p:spPr>
            <a:xfrm>
              <a:off x="9937330" y="2438400"/>
              <a:ext cx="132499" cy="125104"/>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grpSp>
      <p:sp>
        <p:nvSpPr>
          <p:cNvPr id="84" name="5-Point Star 147">
            <a:extLst>
              <a:ext uri="{FF2B5EF4-FFF2-40B4-BE49-F238E27FC236}">
                <a16:creationId xmlns:a16="http://schemas.microsoft.com/office/drawing/2014/main" id="{31FFF780-38E6-4539-B062-1D72FB728E3F}"/>
              </a:ext>
            </a:extLst>
          </p:cNvPr>
          <p:cNvSpPr/>
          <p:nvPr/>
        </p:nvSpPr>
        <p:spPr>
          <a:xfrm>
            <a:off x="2731943" y="5564646"/>
            <a:ext cx="196016" cy="179642"/>
          </a:xfrm>
          <a:prstGeom prst="star5">
            <a:avLst/>
          </a:prstGeom>
          <a:solidFill>
            <a:srgbClr val="023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85" name="5-Point Star 143">
            <a:extLst>
              <a:ext uri="{FF2B5EF4-FFF2-40B4-BE49-F238E27FC236}">
                <a16:creationId xmlns:a16="http://schemas.microsoft.com/office/drawing/2014/main" id="{A38D8168-223A-40BC-9079-AB84DEE2FA6E}"/>
              </a:ext>
            </a:extLst>
          </p:cNvPr>
          <p:cNvSpPr/>
          <p:nvPr/>
        </p:nvSpPr>
        <p:spPr>
          <a:xfrm>
            <a:off x="4195453" y="3770537"/>
            <a:ext cx="157897" cy="124312"/>
          </a:xfrm>
          <a:prstGeom prst="star5">
            <a:avLst/>
          </a:prstGeom>
          <a:solidFill>
            <a:srgbClr val="023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23B40"/>
              </a:solidFill>
            </a:endParaRPr>
          </a:p>
        </p:txBody>
      </p:sp>
      <p:sp>
        <p:nvSpPr>
          <p:cNvPr id="74" name="Rectangle 73">
            <a:extLst>
              <a:ext uri="{FF2B5EF4-FFF2-40B4-BE49-F238E27FC236}">
                <a16:creationId xmlns:a16="http://schemas.microsoft.com/office/drawing/2014/main" id="{37F39186-F7C5-4FA7-A831-78D8BEB195D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927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940462" y="114704"/>
            <a:ext cx="7886700" cy="994172"/>
          </a:xfrm>
        </p:spPr>
        <p:txBody>
          <a:bodyPr>
            <a:normAutofit fontScale="90000"/>
          </a:bodyPr>
          <a:lstStyle/>
          <a:p>
            <a:br>
              <a:rPr lang="en-US" sz="3200" dirty="0"/>
            </a:br>
            <a:r>
              <a:rPr lang="en-US" sz="3200" dirty="0"/>
              <a:t>Questions/Comments</a:t>
            </a:r>
            <a:br>
              <a:rPr lang="en-US" dirty="0"/>
            </a:br>
            <a:endParaRPr lang="en-US" dirty="0"/>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207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594831" y="60916"/>
            <a:ext cx="7886700" cy="994172"/>
          </a:xfrm>
        </p:spPr>
        <p:txBody>
          <a:bodyPr>
            <a:normAutofit fontScale="90000"/>
          </a:bodyPr>
          <a:lstStyle/>
          <a:p>
            <a:br>
              <a:rPr lang="en-US" sz="3200" dirty="0"/>
            </a:br>
            <a:r>
              <a:rPr lang="en-US" sz="3200" dirty="0"/>
              <a:t>Drought and Domestic Well Workshop</a:t>
            </a:r>
            <a:br>
              <a:rPr lang="en-US" dirty="0"/>
            </a:br>
            <a:endParaRPr lang="en-US" dirty="0"/>
          </a:p>
        </p:txBody>
      </p:sp>
      <p:sp>
        <p:nvSpPr>
          <p:cNvPr id="3" name="Content Placeholder 2">
            <a:extLst>
              <a:ext uri="{FF2B5EF4-FFF2-40B4-BE49-F238E27FC236}">
                <a16:creationId xmlns:a16="http://schemas.microsoft.com/office/drawing/2014/main" id="{AE2B30E4-253A-4139-AAE4-0B66CAF0C63F}"/>
              </a:ext>
            </a:extLst>
          </p:cNvPr>
          <p:cNvSpPr>
            <a:spLocks noGrp="1"/>
          </p:cNvSpPr>
          <p:nvPr>
            <p:ph idx="1"/>
          </p:nvPr>
        </p:nvSpPr>
        <p:spPr>
          <a:xfrm>
            <a:off x="2087597" y="1365373"/>
            <a:ext cx="6901168" cy="5377923"/>
          </a:xfrm>
        </p:spPr>
        <p:txBody>
          <a:bodyPr>
            <a:normAutofit/>
          </a:bodyPr>
          <a:lstStyle/>
          <a:p>
            <a:pPr marL="342900" indent="-342900" algn="l">
              <a:buFont typeface="Arial" panose="020B0604020202020204" pitchFamily="34" charset="0"/>
              <a:buChar char="•"/>
            </a:pPr>
            <a:r>
              <a:rPr lang="en-US" sz="2400" dirty="0"/>
              <a:t>Hybrid Workshop on July 20 at 3 p.m. </a:t>
            </a:r>
          </a:p>
          <a:p>
            <a:pPr marL="685800" lvl="1" indent="-342900" algn="l">
              <a:buFont typeface="Arial" panose="020B0604020202020204" pitchFamily="34" charset="0"/>
              <a:buChar char="•"/>
            </a:pPr>
            <a:r>
              <a:rPr lang="en-US" sz="2400" dirty="0"/>
              <a:t>There are funds from the state available to help with dry wells or wells with water quality issues</a:t>
            </a:r>
          </a:p>
          <a:p>
            <a:pPr marL="685800" lvl="1" indent="-342900" algn="l">
              <a:buFont typeface="Arial" panose="020B0604020202020204" pitchFamily="34" charset="0"/>
              <a:buChar char="•"/>
            </a:pPr>
            <a:r>
              <a:rPr lang="en-US" sz="2400" dirty="0"/>
              <a:t>Approximately 50 people attended including</a:t>
            </a:r>
          </a:p>
          <a:p>
            <a:pPr marL="1028700" lvl="2" indent="-342900" algn="l">
              <a:buFont typeface="Arial" panose="020B0604020202020204" pitchFamily="34" charset="0"/>
              <a:buChar char="•"/>
            </a:pPr>
            <a:r>
              <a:rPr lang="en-US" sz="2400" dirty="0"/>
              <a:t>residents</a:t>
            </a:r>
          </a:p>
          <a:p>
            <a:pPr marL="1028700" lvl="2" indent="-342900" algn="l">
              <a:buFont typeface="Arial" panose="020B0604020202020204" pitchFamily="34" charset="0"/>
              <a:buChar char="•"/>
            </a:pPr>
            <a:r>
              <a:rPr lang="en-US" sz="2400" dirty="0"/>
              <a:t>local and state agencies</a:t>
            </a:r>
          </a:p>
          <a:p>
            <a:pPr marL="1028700" lvl="2" indent="-342900" algn="l">
              <a:buFont typeface="Arial" panose="020B0604020202020204" pitchFamily="34" charset="0"/>
              <a:buChar char="•"/>
            </a:pPr>
            <a:r>
              <a:rPr lang="en-US" sz="2400" dirty="0"/>
              <a:t>local non-profits</a:t>
            </a:r>
          </a:p>
          <a:p>
            <a:pPr marL="685800" lvl="1" indent="-342900" algn="l">
              <a:buFont typeface="Arial" panose="020B0604020202020204" pitchFamily="34" charset="0"/>
              <a:buChar char="•"/>
            </a:pPr>
            <a:r>
              <a:rPr lang="en-US" sz="2400" dirty="0"/>
              <a:t>For help with emergency water services, call Self-Help and leave a message</a:t>
            </a:r>
          </a:p>
          <a:p>
            <a:pPr marL="1028700" lvl="2" indent="-342900" algn="l">
              <a:buFont typeface="Arial" panose="020B0604020202020204" pitchFamily="34" charset="0"/>
              <a:buChar char="•"/>
            </a:pPr>
            <a:r>
              <a:rPr lang="en-US" sz="2400" dirty="0"/>
              <a:t>(559) 802-1685 for help</a:t>
            </a:r>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046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1">
            <a:extLst>
              <a:ext uri="{FF2B5EF4-FFF2-40B4-BE49-F238E27FC236}">
                <a16:creationId xmlns:a16="http://schemas.microsoft.com/office/drawing/2014/main" id="{881745F8-F052-492B-9407-BAC9B4BDA645}"/>
              </a:ext>
            </a:extLst>
          </p:cNvPr>
          <p:cNvGraphicFramePr>
            <a:graphicFrameLocks noGrp="1" noChangeAspect="1"/>
          </p:cNvGraphicFramePr>
          <p:nvPr>
            <p:ph idx="1"/>
            <p:extLst>
              <p:ext uri="{D42A27DB-BD31-4B8C-83A1-F6EECF244321}">
                <p14:modId xmlns:p14="http://schemas.microsoft.com/office/powerpoint/2010/main" val="2152060473"/>
              </p:ext>
            </p:extLst>
          </p:nvPr>
        </p:nvGraphicFramePr>
        <p:xfrm>
          <a:off x="2968364" y="42812"/>
          <a:ext cx="4800193" cy="6212014"/>
        </p:xfrm>
        <a:graphic>
          <a:graphicData uri="http://schemas.openxmlformats.org/presentationml/2006/ole">
            <mc:AlternateContent xmlns:mc="http://schemas.openxmlformats.org/markup-compatibility/2006">
              <mc:Choice xmlns:v="urn:schemas-microsoft-com:vml" Requires="v">
                <p:oleObj name="Acrobat Document" r:id="rId3" imgW="2914506" imgH="3771780" progId="AcroExch.Document.DC">
                  <p:embed/>
                </p:oleObj>
              </mc:Choice>
              <mc:Fallback>
                <p:oleObj name="Acrobat Document" r:id="rId3" imgW="2914506" imgH="3771780" progId="AcroExch.Document.DC">
                  <p:embed/>
                  <p:pic>
                    <p:nvPicPr>
                      <p:cNvPr id="0" name=""/>
                      <p:cNvPicPr/>
                      <p:nvPr/>
                    </p:nvPicPr>
                    <p:blipFill>
                      <a:blip r:embed="rId4"/>
                      <a:stretch>
                        <a:fillRect/>
                      </a:stretch>
                    </p:blipFill>
                    <p:spPr>
                      <a:xfrm>
                        <a:off x="2968364" y="42812"/>
                        <a:ext cx="4800193" cy="6212014"/>
                      </a:xfrm>
                      <a:prstGeom prst="rect">
                        <a:avLst/>
                      </a:prstGeom>
                    </p:spPr>
                  </p:pic>
                </p:oleObj>
              </mc:Fallback>
            </mc:AlternateContent>
          </a:graphicData>
        </a:graphic>
      </p:graphicFrame>
    </p:spTree>
    <p:extLst>
      <p:ext uri="{BB962C8B-B14F-4D97-AF65-F5344CB8AC3E}">
        <p14:creationId xmlns:p14="http://schemas.microsoft.com/office/powerpoint/2010/main" val="23178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666660" y="-342496"/>
            <a:ext cx="7886700" cy="994172"/>
          </a:xfrm>
        </p:spPr>
        <p:txBody>
          <a:bodyPr>
            <a:normAutofit/>
          </a:bodyPr>
          <a:lstStyle/>
          <a:p>
            <a:br>
              <a:rPr lang="en-US" sz="3200" dirty="0"/>
            </a:br>
            <a:r>
              <a:rPr lang="en-US" sz="3200" dirty="0"/>
              <a:t>Allocation Approach Definitions</a:t>
            </a:r>
            <a:endParaRPr lang="en-US" dirty="0"/>
          </a:p>
        </p:txBody>
      </p:sp>
      <p:sp>
        <p:nvSpPr>
          <p:cNvPr id="3" name="Content Placeholder 2">
            <a:extLst>
              <a:ext uri="{FF2B5EF4-FFF2-40B4-BE49-F238E27FC236}">
                <a16:creationId xmlns:a16="http://schemas.microsoft.com/office/drawing/2014/main" id="{AE2B30E4-253A-4139-AAE4-0B66CAF0C63F}"/>
              </a:ext>
            </a:extLst>
          </p:cNvPr>
          <p:cNvSpPr>
            <a:spLocks noGrp="1"/>
          </p:cNvSpPr>
          <p:nvPr>
            <p:ph idx="1"/>
          </p:nvPr>
        </p:nvSpPr>
        <p:spPr>
          <a:xfrm>
            <a:off x="2159426" y="957702"/>
            <a:ext cx="6901168" cy="5885923"/>
          </a:xfrm>
        </p:spPr>
        <p:txBody>
          <a:bodyPr>
            <a:normAutofit/>
          </a:bodyPr>
          <a:lstStyle/>
          <a:p>
            <a:pPr marL="342900" marR="0" lvl="0" indent="-342900" algn="l">
              <a:lnSpc>
                <a:spcPct val="107000"/>
              </a:lnSpc>
              <a:spcBef>
                <a:spcPts val="0"/>
              </a:spcBef>
              <a:spcAft>
                <a:spcPts val="0"/>
              </a:spcAft>
              <a:buFont typeface="Symbol" panose="05050102010706020507" pitchFamily="18" charset="2"/>
              <a:buChar char=""/>
            </a:pPr>
            <a:r>
              <a:rPr lang="en-US" sz="2800" dirty="0">
                <a:ea typeface="Calibri" panose="020F0502020204030204" pitchFamily="34" charset="0"/>
              </a:rPr>
              <a:t>Sustainable yield (SY) – water that naturally exists in the subbasins from seepage and percolation</a:t>
            </a:r>
          </a:p>
          <a:p>
            <a:pPr marL="342900" marR="0" lvl="0" indent="-342900" algn="l">
              <a:lnSpc>
                <a:spcPct val="107000"/>
              </a:lnSpc>
              <a:spcBef>
                <a:spcPts val="0"/>
              </a:spcBef>
              <a:spcAft>
                <a:spcPts val="0"/>
              </a:spcAft>
              <a:buFont typeface="Symbol" panose="05050102010706020507" pitchFamily="18" charset="2"/>
              <a:buChar char=""/>
            </a:pPr>
            <a:r>
              <a:rPr lang="en-US" sz="2800" dirty="0">
                <a:ea typeface="Calibri" panose="020F0502020204030204" pitchFamily="34" charset="0"/>
              </a:rPr>
              <a:t>Transitional water (TW) – water that is continued overdraft</a:t>
            </a:r>
          </a:p>
          <a:p>
            <a:pPr marL="342900" marR="0" lvl="0" indent="-342900" algn="l">
              <a:lnSpc>
                <a:spcPct val="107000"/>
              </a:lnSpc>
              <a:spcBef>
                <a:spcPts val="0"/>
              </a:spcBef>
              <a:spcAft>
                <a:spcPts val="0"/>
              </a:spcAft>
              <a:buFont typeface="Symbol" panose="05050102010706020507" pitchFamily="18" charset="2"/>
              <a:buChar char=""/>
            </a:pPr>
            <a:r>
              <a:rPr lang="en-US" sz="2800" dirty="0">
                <a:ea typeface="Calibri" panose="020F0502020204030204" pitchFamily="34" charset="0"/>
              </a:rPr>
              <a:t>Allocation – a water budget of SY and TW that will decrease from 2020-2040</a:t>
            </a:r>
          </a:p>
          <a:p>
            <a:pPr marL="342900" marR="0" lvl="0" indent="-342900" algn="l">
              <a:lnSpc>
                <a:spcPct val="107000"/>
              </a:lnSpc>
              <a:spcBef>
                <a:spcPts val="0"/>
              </a:spcBef>
              <a:spcAft>
                <a:spcPts val="0"/>
              </a:spcAft>
              <a:buFont typeface="Symbol" panose="05050102010706020507" pitchFamily="18" charset="2"/>
              <a:buChar char=""/>
            </a:pPr>
            <a:r>
              <a:rPr lang="en-US" sz="2800" dirty="0">
                <a:ea typeface="Calibri" panose="020F0502020204030204" pitchFamily="34" charset="0"/>
              </a:rPr>
              <a:t>Farm unit – a group of parcels that can manage an allocation as a whole</a:t>
            </a:r>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674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666660" y="-342496"/>
            <a:ext cx="7886700" cy="994172"/>
          </a:xfrm>
        </p:spPr>
        <p:txBody>
          <a:bodyPr>
            <a:normAutofit fontScale="90000"/>
          </a:bodyPr>
          <a:lstStyle/>
          <a:p>
            <a:br>
              <a:rPr lang="en-US" sz="3200" dirty="0"/>
            </a:br>
            <a:r>
              <a:rPr lang="en-US" sz="3200" dirty="0"/>
              <a:t>June 8, 2021 Summary of Resolution</a:t>
            </a:r>
            <a:br>
              <a:rPr lang="en-US" dirty="0"/>
            </a:br>
            <a:endParaRPr lang="en-US" dirty="0"/>
          </a:p>
        </p:txBody>
      </p:sp>
      <p:sp>
        <p:nvSpPr>
          <p:cNvPr id="3" name="Content Placeholder 2">
            <a:extLst>
              <a:ext uri="{FF2B5EF4-FFF2-40B4-BE49-F238E27FC236}">
                <a16:creationId xmlns:a16="http://schemas.microsoft.com/office/drawing/2014/main" id="{AE2B30E4-253A-4139-AAE4-0B66CAF0C63F}"/>
              </a:ext>
            </a:extLst>
          </p:cNvPr>
          <p:cNvSpPr>
            <a:spLocks noGrp="1"/>
          </p:cNvSpPr>
          <p:nvPr>
            <p:ph idx="1"/>
          </p:nvPr>
        </p:nvSpPr>
        <p:spPr>
          <a:xfrm>
            <a:off x="2159426" y="566343"/>
            <a:ext cx="6901168" cy="5885923"/>
          </a:xfrm>
        </p:spPr>
        <p:txBody>
          <a:bodyPr>
            <a:normAutofit lnSpcReduction="10000"/>
          </a:bodyPr>
          <a:lstStyle/>
          <a:p>
            <a:pPr marL="342900" marR="0" lvl="0" indent="-342900" algn="l">
              <a:lnSpc>
                <a:spcPct val="107000"/>
              </a:lnSpc>
              <a:spcBef>
                <a:spcPts val="0"/>
              </a:spcBef>
              <a:spcAft>
                <a:spcPts val="0"/>
              </a:spcAft>
              <a:buFont typeface="Symbol" panose="05050102010706020507" pitchFamily="18" charset="2"/>
              <a:buChar char=""/>
            </a:pPr>
            <a:r>
              <a:rPr lang="en-US" sz="2800" dirty="0">
                <a:ea typeface="Calibri" panose="020F0502020204030204" pitchFamily="34" charset="0"/>
              </a:rPr>
              <a:t>Resolution did the following:</a:t>
            </a:r>
          </a:p>
          <a:p>
            <a:pPr marL="685800" lvl="1" indent="-342900" algn="l">
              <a:lnSpc>
                <a:spcPct val="107000"/>
              </a:lnSpc>
              <a:spcBef>
                <a:spcPts val="0"/>
              </a:spcBef>
              <a:buFont typeface="Symbol" panose="05050102010706020507" pitchFamily="18" charset="2"/>
              <a:buChar char=""/>
            </a:pPr>
            <a:r>
              <a:rPr lang="en-US" sz="2800" dirty="0">
                <a:ea typeface="Calibri" panose="020F0502020204030204" pitchFamily="34" charset="0"/>
              </a:rPr>
              <a:t>Allocated SY and TW water to County GSA irrigated acres in Madera, Chowchilla and Delta-Mendota Subbasins for 2020-2025</a:t>
            </a:r>
          </a:p>
          <a:p>
            <a:pPr marL="685800" lvl="1" indent="-342900" algn="l">
              <a:lnSpc>
                <a:spcPct val="107000"/>
              </a:lnSpc>
              <a:spcBef>
                <a:spcPts val="0"/>
              </a:spcBef>
              <a:buFont typeface="Symbol" panose="05050102010706020507" pitchFamily="18" charset="2"/>
              <a:buChar char=""/>
            </a:pPr>
            <a:r>
              <a:rPr lang="en-US" sz="2800" dirty="0">
                <a:ea typeface="Calibri" panose="020F0502020204030204" pitchFamily="34" charset="0"/>
              </a:rPr>
              <a:t>Used 2020 ETAW to determine TW baseline</a:t>
            </a:r>
            <a:endParaRPr lang="en-US" sz="2800" b="1" dirty="0">
              <a:solidFill>
                <a:srgbClr val="FF0000"/>
              </a:solidFill>
              <a:ea typeface="Calibri" panose="020F0502020204030204" pitchFamily="34" charset="0"/>
            </a:endParaRPr>
          </a:p>
          <a:p>
            <a:pPr marL="685800" lvl="1" indent="-342900" algn="l">
              <a:lnSpc>
                <a:spcPct val="107000"/>
              </a:lnSpc>
              <a:spcBef>
                <a:spcPts val="0"/>
              </a:spcBef>
              <a:buFont typeface="Symbol" panose="05050102010706020507" pitchFamily="18" charset="2"/>
              <a:buChar char=""/>
            </a:pPr>
            <a:r>
              <a:rPr lang="en-US" sz="2800" dirty="0">
                <a:ea typeface="Calibri" panose="020F0502020204030204" pitchFamily="34" charset="0"/>
              </a:rPr>
              <a:t>Set eligibility limits for TW access to lands irrigated as of June 8, 2021 or last irrigated as recently as January 1, 2015</a:t>
            </a:r>
          </a:p>
          <a:p>
            <a:pPr marL="685800" lvl="1" indent="-342900" algn="l">
              <a:lnSpc>
                <a:spcPct val="107000"/>
              </a:lnSpc>
              <a:spcBef>
                <a:spcPts val="0"/>
              </a:spcBef>
              <a:buFont typeface="Symbol" panose="05050102010706020507" pitchFamily="18" charset="2"/>
              <a:buChar char=""/>
            </a:pPr>
            <a:r>
              <a:rPr lang="en-US" sz="2800" dirty="0">
                <a:ea typeface="Calibri" panose="020F0502020204030204" pitchFamily="34" charset="0"/>
              </a:rPr>
              <a:t>Preserves opportunity to access SY for all acres</a:t>
            </a:r>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462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666660" y="-342496"/>
            <a:ext cx="7886700" cy="994172"/>
          </a:xfrm>
        </p:spPr>
        <p:txBody>
          <a:bodyPr>
            <a:normAutofit fontScale="90000"/>
          </a:bodyPr>
          <a:lstStyle/>
          <a:p>
            <a:br>
              <a:rPr lang="en-US" sz="3200" dirty="0"/>
            </a:br>
            <a:r>
              <a:rPr lang="en-US" sz="3200" dirty="0"/>
              <a:t>Allocation Questions </a:t>
            </a:r>
            <a:br>
              <a:rPr lang="en-US" dirty="0"/>
            </a:br>
            <a:endParaRPr lang="en-US" dirty="0"/>
          </a:p>
        </p:txBody>
      </p:sp>
      <p:sp>
        <p:nvSpPr>
          <p:cNvPr id="3" name="Content Placeholder 2">
            <a:extLst>
              <a:ext uri="{FF2B5EF4-FFF2-40B4-BE49-F238E27FC236}">
                <a16:creationId xmlns:a16="http://schemas.microsoft.com/office/drawing/2014/main" id="{AE2B30E4-253A-4139-AAE4-0B66CAF0C63F}"/>
              </a:ext>
            </a:extLst>
          </p:cNvPr>
          <p:cNvSpPr>
            <a:spLocks noGrp="1"/>
          </p:cNvSpPr>
          <p:nvPr>
            <p:ph idx="1"/>
          </p:nvPr>
        </p:nvSpPr>
        <p:spPr>
          <a:xfrm>
            <a:off x="2159426" y="486038"/>
            <a:ext cx="6901168" cy="5885923"/>
          </a:xfrm>
        </p:spPr>
        <p:txBody>
          <a:bodyPr>
            <a:normAutofit fontScale="92500" lnSpcReduction="10000"/>
          </a:bodyPr>
          <a:lstStyle/>
          <a:p>
            <a:pPr marL="685800" lvl="1" indent="-342900" algn="l">
              <a:lnSpc>
                <a:spcPct val="107000"/>
              </a:lnSpc>
              <a:spcBef>
                <a:spcPts val="0"/>
              </a:spcBef>
              <a:buFont typeface="Symbol" panose="05050102010706020507" pitchFamily="18" charset="2"/>
              <a:buChar char=""/>
            </a:pPr>
            <a:r>
              <a:rPr lang="en-US" sz="2800" dirty="0">
                <a:ea typeface="Calibri" panose="020F0502020204030204" pitchFamily="34" charset="0"/>
              </a:rPr>
              <a:t>Is there an allocation?</a:t>
            </a:r>
          </a:p>
          <a:p>
            <a:pPr marL="685800" lvl="1" indent="-342900" algn="l">
              <a:lnSpc>
                <a:spcPct val="107000"/>
              </a:lnSpc>
              <a:spcBef>
                <a:spcPts val="0"/>
              </a:spcBef>
              <a:buFont typeface="Symbol" panose="05050102010706020507" pitchFamily="18" charset="2"/>
              <a:buChar char=""/>
            </a:pPr>
            <a:r>
              <a:rPr lang="en-US" sz="2800" dirty="0">
                <a:ea typeface="Calibri" panose="020F0502020204030204" pitchFamily="34" charset="0"/>
              </a:rPr>
              <a:t>How do I opt in?</a:t>
            </a:r>
          </a:p>
          <a:p>
            <a:pPr marL="685800" lvl="1" indent="-342900" algn="l">
              <a:lnSpc>
                <a:spcPct val="107000"/>
              </a:lnSpc>
              <a:spcBef>
                <a:spcPts val="0"/>
              </a:spcBef>
              <a:buFont typeface="Symbol" panose="05050102010706020507" pitchFamily="18" charset="2"/>
              <a:buChar char=""/>
            </a:pPr>
            <a:r>
              <a:rPr lang="en-US" sz="2800" dirty="0">
                <a:ea typeface="Calibri" panose="020F0502020204030204" pitchFamily="34" charset="0"/>
              </a:rPr>
              <a:t>How is my acreage calculated for the allocation? </a:t>
            </a:r>
          </a:p>
          <a:p>
            <a:pPr marL="685800" lvl="1" indent="-342900" algn="l">
              <a:lnSpc>
                <a:spcPct val="107000"/>
              </a:lnSpc>
              <a:spcBef>
                <a:spcPts val="0"/>
              </a:spcBef>
              <a:buFont typeface="Symbol" panose="05050102010706020507" pitchFamily="18" charset="2"/>
              <a:buChar char=""/>
            </a:pPr>
            <a:r>
              <a:rPr lang="en-US" sz="2800" dirty="0">
                <a:ea typeface="Calibri" panose="020F0502020204030204" pitchFamily="34" charset="0"/>
              </a:rPr>
              <a:t>What if I want to plant never irrigated land now? </a:t>
            </a:r>
          </a:p>
          <a:p>
            <a:pPr marL="685800" lvl="1" indent="-342900" algn="l">
              <a:lnSpc>
                <a:spcPct val="107000"/>
              </a:lnSpc>
              <a:spcBef>
                <a:spcPts val="0"/>
              </a:spcBef>
              <a:buFont typeface="Symbol" panose="05050102010706020507" pitchFamily="18" charset="2"/>
              <a:buChar char=""/>
            </a:pPr>
            <a:r>
              <a:rPr lang="en-US" sz="2800" dirty="0">
                <a:ea typeface="Calibri" panose="020F0502020204030204" pitchFamily="34" charset="0"/>
              </a:rPr>
              <a:t>How are the farm units created?</a:t>
            </a:r>
          </a:p>
          <a:p>
            <a:pPr marL="685800" lvl="1" indent="-342900" algn="l">
              <a:lnSpc>
                <a:spcPct val="107000"/>
              </a:lnSpc>
              <a:spcBef>
                <a:spcPts val="0"/>
              </a:spcBef>
              <a:buFont typeface="Symbol" panose="05050102010706020507" pitchFamily="18" charset="2"/>
              <a:buChar char=""/>
            </a:pPr>
            <a:r>
              <a:rPr lang="en-US" sz="2800" dirty="0">
                <a:ea typeface="Calibri" panose="020F0502020204030204" pitchFamily="34" charset="0"/>
              </a:rPr>
              <a:t>What happens if I retire land within my farm unit? What happens if I already retired land? </a:t>
            </a:r>
          </a:p>
          <a:p>
            <a:pPr marL="685800" lvl="1" indent="-342900" algn="l">
              <a:lnSpc>
                <a:spcPct val="107000"/>
              </a:lnSpc>
              <a:spcBef>
                <a:spcPts val="0"/>
              </a:spcBef>
              <a:buFont typeface="Symbol" panose="05050102010706020507" pitchFamily="18" charset="2"/>
              <a:buChar char=""/>
            </a:pPr>
            <a:r>
              <a:rPr lang="en-US" sz="2800" dirty="0">
                <a:ea typeface="Calibri" panose="020F0502020204030204" pitchFamily="34" charset="0"/>
              </a:rPr>
              <a:t>Can I carry over water from year to year?</a:t>
            </a:r>
          </a:p>
          <a:p>
            <a:pPr marL="685800" lvl="1" indent="-342900" algn="l">
              <a:lnSpc>
                <a:spcPct val="107000"/>
              </a:lnSpc>
              <a:spcBef>
                <a:spcPts val="0"/>
              </a:spcBef>
              <a:buFont typeface="Symbol" panose="05050102010706020507" pitchFamily="18" charset="2"/>
              <a:buChar char=""/>
            </a:pPr>
            <a:r>
              <a:rPr lang="en-US" sz="2800" dirty="0">
                <a:ea typeface="Calibri" panose="020F0502020204030204" pitchFamily="34" charset="0"/>
              </a:rPr>
              <a:t>What happens with changes in leasing or buying/selling? </a:t>
            </a:r>
          </a:p>
          <a:p>
            <a:pPr marL="685800" lvl="1" indent="-342900" algn="l">
              <a:lnSpc>
                <a:spcPct val="107000"/>
              </a:lnSpc>
              <a:spcBef>
                <a:spcPts val="0"/>
              </a:spcBef>
              <a:buFont typeface="Symbol" panose="05050102010706020507" pitchFamily="18" charset="2"/>
              <a:buChar char=""/>
            </a:pPr>
            <a:r>
              <a:rPr lang="en-US" sz="2800" dirty="0">
                <a:ea typeface="Calibri" panose="020F0502020204030204" pitchFamily="34" charset="0"/>
              </a:rPr>
              <a:t>How can I get credit for recharge?</a:t>
            </a:r>
          </a:p>
          <a:p>
            <a:pPr marL="685800" lvl="1" indent="-342900" algn="l">
              <a:lnSpc>
                <a:spcPct val="107000"/>
              </a:lnSpc>
              <a:spcBef>
                <a:spcPts val="0"/>
              </a:spcBef>
              <a:buFont typeface="Symbol" panose="05050102010706020507" pitchFamily="18" charset="2"/>
              <a:buChar char=""/>
            </a:pPr>
            <a:r>
              <a:rPr lang="en-US" sz="2800" dirty="0">
                <a:ea typeface="Calibri" panose="020F0502020204030204" pitchFamily="34" charset="0"/>
              </a:rPr>
              <a:t>How can I appeal? </a:t>
            </a:r>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19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986644" y="-190096"/>
            <a:ext cx="7886700" cy="994172"/>
          </a:xfrm>
        </p:spPr>
        <p:txBody>
          <a:bodyPr>
            <a:normAutofit fontScale="90000"/>
          </a:bodyPr>
          <a:lstStyle/>
          <a:p>
            <a:br>
              <a:rPr lang="en-US" sz="3200" dirty="0"/>
            </a:br>
            <a:r>
              <a:rPr lang="en-US" sz="3200" dirty="0"/>
              <a:t>Is there an allocation? </a:t>
            </a:r>
            <a:br>
              <a:rPr lang="en-US" dirty="0"/>
            </a:br>
            <a:endParaRPr lang="en-US" dirty="0"/>
          </a:p>
        </p:txBody>
      </p:sp>
      <p:sp>
        <p:nvSpPr>
          <p:cNvPr id="3" name="Content Placeholder 2">
            <a:extLst>
              <a:ext uri="{FF2B5EF4-FFF2-40B4-BE49-F238E27FC236}">
                <a16:creationId xmlns:a16="http://schemas.microsoft.com/office/drawing/2014/main" id="{AE2B30E4-253A-4139-AAE4-0B66CAF0C63F}"/>
              </a:ext>
            </a:extLst>
          </p:cNvPr>
          <p:cNvSpPr>
            <a:spLocks noGrp="1"/>
          </p:cNvSpPr>
          <p:nvPr>
            <p:ph idx="1"/>
          </p:nvPr>
        </p:nvSpPr>
        <p:spPr>
          <a:xfrm>
            <a:off x="2098386" y="726543"/>
            <a:ext cx="6901168" cy="5885923"/>
          </a:xfrm>
        </p:spPr>
        <p:txBody>
          <a:bodyPr>
            <a:normAutofit/>
          </a:bodyPr>
          <a:lstStyle/>
          <a:p>
            <a:pPr marL="457200" marR="0" lvl="0" indent="-457200" algn="l">
              <a:lnSpc>
                <a:spcPct val="107000"/>
              </a:lnSpc>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Yes</a:t>
            </a:r>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24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19090-0016-4C5A-A4D7-5FD5ABC418B2}"/>
              </a:ext>
            </a:extLst>
          </p:cNvPr>
          <p:cNvSpPr>
            <a:spLocks noGrp="1"/>
          </p:cNvSpPr>
          <p:nvPr>
            <p:ph type="title"/>
          </p:nvPr>
        </p:nvSpPr>
        <p:spPr>
          <a:xfrm>
            <a:off x="1986644" y="-190096"/>
            <a:ext cx="7886700" cy="994172"/>
          </a:xfrm>
        </p:spPr>
        <p:txBody>
          <a:bodyPr>
            <a:normAutofit fontScale="90000"/>
          </a:bodyPr>
          <a:lstStyle/>
          <a:p>
            <a:br>
              <a:rPr lang="en-US" sz="3200" dirty="0"/>
            </a:br>
            <a:r>
              <a:rPr lang="en-US" sz="3200" dirty="0"/>
              <a:t>How do I opt in? </a:t>
            </a:r>
            <a:br>
              <a:rPr lang="en-US" dirty="0"/>
            </a:br>
            <a:endParaRPr lang="en-US" dirty="0"/>
          </a:p>
        </p:txBody>
      </p:sp>
      <p:sp>
        <p:nvSpPr>
          <p:cNvPr id="3" name="Content Placeholder 2">
            <a:extLst>
              <a:ext uri="{FF2B5EF4-FFF2-40B4-BE49-F238E27FC236}">
                <a16:creationId xmlns:a16="http://schemas.microsoft.com/office/drawing/2014/main" id="{AE2B30E4-253A-4139-AAE4-0B66CAF0C63F}"/>
              </a:ext>
            </a:extLst>
          </p:cNvPr>
          <p:cNvSpPr>
            <a:spLocks noGrp="1"/>
          </p:cNvSpPr>
          <p:nvPr>
            <p:ph idx="1"/>
          </p:nvPr>
        </p:nvSpPr>
        <p:spPr>
          <a:xfrm>
            <a:off x="2098386" y="726543"/>
            <a:ext cx="6901168" cy="5885923"/>
          </a:xfrm>
        </p:spPr>
        <p:txBody>
          <a:bodyPr>
            <a:normAutofit fontScale="85000" lnSpcReduction="10000"/>
          </a:bodyPr>
          <a:lstStyle/>
          <a:p>
            <a:pPr marL="457200" marR="0" lvl="0" indent="-457200" algn="l">
              <a:lnSpc>
                <a:spcPct val="150000"/>
              </a:lnSpc>
              <a:spcBef>
                <a:spcPts val="0"/>
              </a:spcBef>
              <a:spcAft>
                <a:spcPts val="0"/>
              </a:spcAft>
              <a:buFont typeface="Arial" panose="020B0604020202020204" pitchFamily="34" charset="0"/>
              <a:buChar char="•"/>
            </a:pPr>
            <a:r>
              <a:rPr lang="en-US" sz="2800" dirty="0">
                <a:effectLst/>
                <a:ea typeface="Times New Roman" panose="02020603050405020304" pitchFamily="18" charset="0"/>
              </a:rPr>
              <a:t>No later than December 1 of each year, parcels that are subject to the GSA Admin fee will receive an allocation of SY and TW for the next calendar year</a:t>
            </a:r>
          </a:p>
          <a:p>
            <a:pPr marL="457200" marR="0" lvl="0" indent="-457200" algn="l">
              <a:lnSpc>
                <a:spcPct val="150000"/>
              </a:lnSpc>
              <a:spcBef>
                <a:spcPts val="0"/>
              </a:spcBef>
              <a:spcAft>
                <a:spcPts val="0"/>
              </a:spcAft>
              <a:buFont typeface="Arial" panose="020B0604020202020204" pitchFamily="34" charset="0"/>
              <a:buChar char="•"/>
            </a:pPr>
            <a:r>
              <a:rPr lang="en-US" sz="2800" dirty="0">
                <a:ea typeface="Times New Roman" panose="02020603050405020304" pitchFamily="18" charset="0"/>
              </a:rPr>
              <a:t>No later than December 1 of each year, e</a:t>
            </a:r>
            <a:r>
              <a:rPr lang="en-US" sz="2800" dirty="0">
                <a:effectLst/>
                <a:ea typeface="Times New Roman" panose="02020603050405020304" pitchFamily="18" charset="0"/>
              </a:rPr>
              <a:t>ligible parcels for SY (that are not paying the GSA Admin fee) may opt in for SY for the following calendar year by demonstrating that water will be put to use on the eligible parcel</a:t>
            </a:r>
            <a:endParaRPr lang="en-US" sz="2800" dirty="0">
              <a:ea typeface="Calibri" panose="020F0502020204030204" pitchFamily="34" charset="0"/>
            </a:endParaRPr>
          </a:p>
          <a:p>
            <a:pPr marL="457200" marR="0" lvl="0" indent="-457200" algn="l">
              <a:lnSpc>
                <a:spcPct val="150000"/>
              </a:lnSpc>
              <a:spcBef>
                <a:spcPts val="0"/>
              </a:spcBef>
              <a:spcAft>
                <a:spcPts val="0"/>
              </a:spcAft>
              <a:buFont typeface="Arial" panose="020B0604020202020204" pitchFamily="34" charset="0"/>
              <a:buChar char="•"/>
            </a:pPr>
            <a:r>
              <a:rPr lang="en-US" sz="2800" dirty="0">
                <a:effectLst/>
                <a:ea typeface="Calibri" panose="020F0502020204030204" pitchFamily="34" charset="0"/>
              </a:rPr>
              <a:t>Nothing in this prevents water for domestic use or stock water </a:t>
            </a:r>
            <a:endParaRPr lang="en-US" sz="1800" dirty="0">
              <a:effectLst/>
              <a:ea typeface="Calibri" panose="020F0502020204030204" pitchFamily="34" charset="0"/>
            </a:endParaRPr>
          </a:p>
        </p:txBody>
      </p:sp>
      <p:sp>
        <p:nvSpPr>
          <p:cNvPr id="4" name="Rectangle 3">
            <a:extLst>
              <a:ext uri="{FF2B5EF4-FFF2-40B4-BE49-F238E27FC236}">
                <a16:creationId xmlns:a16="http://schemas.microsoft.com/office/drawing/2014/main" id="{5F266B5F-E0B9-4D17-A129-20B6ED87CCB6}"/>
              </a:ext>
            </a:extLst>
          </p:cNvPr>
          <p:cNvSpPr/>
          <p:nvPr/>
        </p:nvSpPr>
        <p:spPr>
          <a:xfrm>
            <a:off x="0" y="6366933"/>
            <a:ext cx="9144000" cy="491067"/>
          </a:xfrm>
          <a:prstGeom prst="rect">
            <a:avLst/>
          </a:prstGeom>
          <a:solidFill>
            <a:schemeClr val="accent5"/>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777575"/>
      </p:ext>
    </p:extLst>
  </p:cSld>
  <p:clrMapOvr>
    <a:masterClrMapping/>
  </p:clrMapOvr>
</p:sld>
</file>

<file path=ppt/theme/theme1.xml><?xml version="1.0" encoding="utf-8"?>
<a:theme xmlns:a="http://schemas.openxmlformats.org/drawingml/2006/main" name="Chowchilla Master Title and Conten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0687B2A1F3604FB44E1E8FFBE44523" ma:contentTypeVersion="13" ma:contentTypeDescription="Create a new document." ma:contentTypeScope="" ma:versionID="521a9e00735c8a915a04be234030b116">
  <xsd:schema xmlns:xsd="http://www.w3.org/2001/XMLSchema" xmlns:xs="http://www.w3.org/2001/XMLSchema" xmlns:p="http://schemas.microsoft.com/office/2006/metadata/properties" xmlns:ns2="177980f2-711d-43c5-af80-a1500bc247f8" xmlns:ns3="5debe52e-be95-4e46-baca-d99470f7cb5d" targetNamespace="http://schemas.microsoft.com/office/2006/metadata/properties" ma:root="true" ma:fieldsID="d7a8b5b5bffa0f046ced4f04cbfe8a2e" ns2:_="" ns3:_="">
    <xsd:import namespace="177980f2-711d-43c5-af80-a1500bc247f8"/>
    <xsd:import namespace="5debe52e-be95-4e46-baca-d99470f7cb5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0f2-711d-43c5-af80-a1500bc24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ebe52e-be95-4e46-baca-d99470f7cb5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155EA2-0EAD-47F5-B410-A4018668F9DA}">
  <ds:schemaRefs>
    <ds:schemaRef ds:uri="http://www.w3.org/XML/1998/namespace"/>
    <ds:schemaRef ds:uri="http://purl.org/dc/terms/"/>
    <ds:schemaRef ds:uri="http://schemas.openxmlformats.org/package/2006/metadata/core-properties"/>
    <ds:schemaRef ds:uri="http://schemas.microsoft.com/office/2006/metadata/properties"/>
    <ds:schemaRef ds:uri="http://purl.org/dc/elements/1.1/"/>
    <ds:schemaRef ds:uri="5debe52e-be95-4e46-baca-d99470f7cb5d"/>
    <ds:schemaRef ds:uri="http://schemas.microsoft.com/office/2006/documentManagement/types"/>
    <ds:schemaRef ds:uri="http://schemas.microsoft.com/office/infopath/2007/PartnerControls"/>
    <ds:schemaRef ds:uri="177980f2-711d-43c5-af80-a1500bc247f8"/>
    <ds:schemaRef ds:uri="http://purl.org/dc/dcmitype/"/>
  </ds:schemaRefs>
</ds:datastoreItem>
</file>

<file path=customXml/itemProps2.xml><?xml version="1.0" encoding="utf-8"?>
<ds:datastoreItem xmlns:ds="http://schemas.openxmlformats.org/officeDocument/2006/customXml" ds:itemID="{E8EE77EF-D143-4B48-9E95-3DC5C20E46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0f2-711d-43c5-af80-a1500bc247f8"/>
    <ds:schemaRef ds:uri="5debe52e-be95-4e46-baca-d99470f7cb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E379E1-71B4-4F81-A6C8-0AE4162212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14534</TotalTime>
  <Words>1477</Words>
  <Application>Microsoft Office PowerPoint</Application>
  <PresentationFormat>On-screen Show (4:3)</PresentationFormat>
  <Paragraphs>195</Paragraphs>
  <Slides>23</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1" baseType="lpstr">
      <vt:lpstr>Arial</vt:lpstr>
      <vt:lpstr>Calibri</vt:lpstr>
      <vt:lpstr>Franklin Gothic Medium</vt:lpstr>
      <vt:lpstr>Proxima Nova Rg</vt:lpstr>
      <vt:lpstr>Symbol</vt:lpstr>
      <vt:lpstr>Chowchilla Master Title and Content</vt:lpstr>
      <vt:lpstr>Acrobat Document</vt:lpstr>
      <vt:lpstr>Adobe Acrobat Document</vt:lpstr>
      <vt:lpstr>Public Workshop County GSAs “white area” August 2, 2021, 3-5 p.m.</vt:lpstr>
      <vt:lpstr> Outreach  </vt:lpstr>
      <vt:lpstr> Drought and Domestic Well Workshop </vt:lpstr>
      <vt:lpstr>PowerPoint Presentation</vt:lpstr>
      <vt:lpstr> Allocation Approach Definitions</vt:lpstr>
      <vt:lpstr> June 8, 2021 Summary of Resolution </vt:lpstr>
      <vt:lpstr> Allocation Questions  </vt:lpstr>
      <vt:lpstr> Is there an allocation?  </vt:lpstr>
      <vt:lpstr> How do I opt in?  </vt:lpstr>
      <vt:lpstr>How is my acreage calculated? </vt:lpstr>
      <vt:lpstr>How is my allocation calculated? </vt:lpstr>
      <vt:lpstr>What if I want to plant  never irrigated land now?</vt:lpstr>
      <vt:lpstr>How are farm units created?</vt:lpstr>
      <vt:lpstr> What happens if I retire land? </vt:lpstr>
      <vt:lpstr> Can I carry over water?  </vt:lpstr>
      <vt:lpstr> How will changes in leasing or buying/selling be handled? </vt:lpstr>
      <vt:lpstr> How can I get credit for recharge? </vt:lpstr>
      <vt:lpstr> How can I appeal?  </vt:lpstr>
      <vt:lpstr> Questions/Comments </vt:lpstr>
      <vt:lpstr>PowerPoint Presentation</vt:lpstr>
      <vt:lpstr> Rate Study – Policy Objectives </vt:lpstr>
      <vt:lpstr>Fee Structure Evaluation</vt:lpstr>
      <vt:lpstr> Questions/Comments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 for County GSAs  May 11, 2021</dc:title>
  <dc:creator>Stephanie Anagnoson</dc:creator>
  <cp:lastModifiedBy>Stephanie Anagnoson</cp:lastModifiedBy>
  <cp:revision>137</cp:revision>
  <cp:lastPrinted>2021-08-02T17:15:29Z</cp:lastPrinted>
  <dcterms:created xsi:type="dcterms:W3CDTF">2021-04-22T21:33:25Z</dcterms:created>
  <dcterms:modified xsi:type="dcterms:W3CDTF">2021-08-02T17:42:38Z</dcterms:modified>
</cp:coreProperties>
</file>