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68" r:id="rId5"/>
    <p:sldId id="267" r:id="rId6"/>
    <p:sldId id="270" r:id="rId7"/>
    <p:sldId id="271" r:id="rId8"/>
    <p:sldId id="272" r:id="rId9"/>
    <p:sldId id="288" r:id="rId10"/>
    <p:sldId id="291" r:id="rId11"/>
    <p:sldId id="292" r:id="rId12"/>
    <p:sldId id="293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CA153F-6FEF-799C-C9E9-95D3FF8F339B}" name="John Davids" initials="JD" userId="S::john@davidsengineering.com::eba81d1e-2dde-41af-9a24-dc37c6697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643402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1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570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03EDBE-3077-2E4A-AF09-E37AB0097F2A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439FA9-3E6A-9345-A92E-28ABDEC44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1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30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0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97455D58-6B45-4D67-A3F9-36080E90782E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1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98ED37F9-8BBD-4EC8-8218-B7F2334EFF42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2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913708D0-368B-4CC9-A92C-B0FAE6620131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3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64153BB-8DC1-4DDB-B01B-A183DEE0ECD5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18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933836"/>
            <a:ext cx="962350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3584962"/>
            <a:ext cx="9623502" cy="253705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7D004009-FF96-4C68-9754-C80C35E2A40A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9522" y="2438786"/>
            <a:ext cx="9623502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894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F22F8A04-EC4C-4003-8E2A-8E7B4E50529B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9F9854-8EE3-EB4B-8C5A-27D2F6B3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4237619"/>
            <a:ext cx="9623501" cy="705236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B7FA1C-83A3-D14E-8F30-3A5408CC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4942856"/>
            <a:ext cx="9623502" cy="1182030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29522" y="1073384"/>
            <a:ext cx="9622223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4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5561" y="1073384"/>
            <a:ext cx="4236184" cy="50515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663E53-61A6-6648-AC33-55206E31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924865"/>
            <a:ext cx="6659138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52F7E4-0ADA-0D46-854C-4A97B11D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3428999"/>
            <a:ext cx="6659138" cy="2695887"/>
          </a:xfrm>
        </p:spPr>
        <p:txBody>
          <a:bodyPr/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63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51" y="353974"/>
            <a:ext cx="9813075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51" y="3005101"/>
            <a:ext cx="9813073" cy="29161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39951" y="1858924"/>
            <a:ext cx="9813073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25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6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76" y="353974"/>
            <a:ext cx="959005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76" y="3005101"/>
            <a:ext cx="9590048" cy="24589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62976" y="1858924"/>
            <a:ext cx="9590048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0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35212727-4DD5-442C-862C-7BC8F3A9CF57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97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3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F9C71A63-85DB-4A58-BB26-065AC13BA0B8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9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A01A91D1-58B6-48F6-A738-4DB72CAFBABD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6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F9A15F1D-CF8E-46CB-B035-7993F50DAF28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1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6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9B2AC30B-041C-45C2-B8FE-AB88CA1AA82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7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DFE00CAF-A1C4-4603-8A20-D76D22A3AD9C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8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EB99CA87-CCAD-4B3E-91AC-7475BE3A2256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9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8BA6A1AF-2B96-4A0B-8B70-F74C4678ECC3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6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0D61E-4D5B-0949-9673-2AF14738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87859-9910-5143-891A-A6233B0CD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71C32-58C0-C341-9ABC-AA58A652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F5B9-23DF-4CEC-8787-6243C7C54B47}" type="datetime1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627E-A3EA-2D45-A95F-9CCAD7CDB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F06D-4AC6-524A-82BC-B4F1BDF7A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7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43D4-548A-7544-97A6-C0B5FE0C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74CFD-6AB8-C842-9DE6-F8723B6B4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1902373"/>
            <a:ext cx="8597590" cy="4534651"/>
          </a:xfrm>
        </p:spPr>
        <p:txBody>
          <a:bodyPr>
            <a:normAutofit lnSpcReduction="10000"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1. Status of the groundwater sustainability plans (GSPs)</a:t>
            </a:r>
          </a:p>
          <a:p>
            <a:r>
              <a:rPr lang="en-US" sz="3200" b="0" dirty="0">
                <a:latin typeface="Arial" panose="020B0604020202020204" pitchFamily="34" charset="0"/>
              </a:rPr>
              <a:t>2. Status of the fees expected on fall/spring property tax bills</a:t>
            </a:r>
          </a:p>
          <a:p>
            <a:r>
              <a:rPr lang="en-US" sz="3200" b="0" dirty="0">
                <a:latin typeface="Arial" panose="020B0604020202020204" pitchFamily="34" charset="0"/>
              </a:rPr>
              <a:t>3. </a:t>
            </a:r>
            <a:r>
              <a:rPr lang="en-US" sz="3200" b="0" dirty="0"/>
              <a:t>2022 Verification Project</a:t>
            </a:r>
            <a:endParaRPr lang="en-US" sz="3200" b="0" dirty="0">
              <a:latin typeface="Arial" panose="020B0604020202020204" pitchFamily="34" charset="0"/>
            </a:endParaRPr>
          </a:p>
          <a:p>
            <a:r>
              <a:rPr lang="en-US" sz="3200" b="0" dirty="0">
                <a:latin typeface="Arial" panose="020B0604020202020204" pitchFamily="34" charset="0"/>
              </a:rPr>
              <a:t>4. Prop 68 implementation for recharge</a:t>
            </a:r>
          </a:p>
          <a:p>
            <a:r>
              <a:rPr lang="en-US" sz="3200" b="0" dirty="0">
                <a:latin typeface="Arial" panose="020B0604020202020204" pitchFamily="34" charset="0"/>
              </a:rPr>
              <a:t>5. Prop 68 planning for domestic well inventory</a:t>
            </a:r>
          </a:p>
          <a:p>
            <a:r>
              <a:rPr lang="en-US" sz="3200" b="0" dirty="0">
                <a:latin typeface="Arial" panose="020B0604020202020204" pitchFamily="34" charset="0"/>
              </a:rPr>
              <a:t>6. Multi-benefit land repurposing grant</a:t>
            </a:r>
          </a:p>
          <a:p>
            <a:r>
              <a:rPr lang="en-US" sz="3200" b="0" dirty="0"/>
              <a:t>7. Other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29701-CDD5-E21F-29C8-41819E17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F3DBB-A242-122B-6E9B-A65FE70A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07A1-4A05-C949-9470-CDBD2C99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A2AF7-1E3B-5B49-A2BE-199A1A74D2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43272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Chowchilla Subbasin GSP – resubmitted on 7/27/2022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Response by end of calendar year? 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Delta-Mendota Subbasin GSPs – resubmitted on 7/19/2022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Response by end of calendar year? 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Madera Subbasin GSPs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Comment letter by end of October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C7515-1332-C884-9907-20C1C140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60B64-B9EC-F5E0-E0A2-A3192481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81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E51-ECB5-0F4A-976A-8F427751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Fees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45FE6-53A9-2543-A343-74D2131094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5" y="1506710"/>
            <a:ext cx="8597590" cy="49973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Madera Subbasin, County GSA fee of $246/enrolled acre will appear on fall property tax bills (50%)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Delta Mendota Subbasin, County GSA fee of $138/enrolled acre will also appear on fall property tax bills (50%)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Penalties are TBD on September 20, but options include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$500/acre-foot over an allocation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$1000/one-time fee, plus fees after a 30 day notice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21431-2646-A587-E3E0-20955C8B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AEBE5-2E8A-75A7-F83A-11CF8170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6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E2E1-530B-DD42-9AAE-5C34DC43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Verification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BD7A0-07F7-3A40-A926-BDE1C3A98A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3"/>
            <a:ext cx="8597590" cy="44112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17 growers/entities participating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8 different crops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Over 12,000</a:t>
            </a:r>
            <a:r>
              <a:rPr lang="en-US" b="0" dirty="0"/>
              <a:t> acres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90</a:t>
            </a:r>
            <a:r>
              <a:rPr lang="en-US" b="0" dirty="0"/>
              <a:t> flowmeters being analyzed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Weekly site visits being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Significant data is being collected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Cooperative effort with growers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Importance of reviewing ETAW data on an annual timestep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Final results ahead of 2023 irrigation season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151A7-C757-8C85-3E13-007338E1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E1830-C600-C4D7-C5EF-C94DBD27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9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43D4-548A-7544-97A6-C0B5FE0C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Prop 68 Recharge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74CFD-6AB8-C842-9DE6-F8723B6B4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1679536"/>
            <a:ext cx="8597590" cy="4698212"/>
          </a:xfrm>
        </p:spPr>
        <p:txBody>
          <a:bodyPr>
            <a:normAutofit/>
          </a:bodyPr>
          <a:lstStyle/>
          <a:p>
            <a:r>
              <a:rPr lang="en-US" sz="2000" dirty="0"/>
              <a:t>Chowchilla Subbasin, County GSA</a:t>
            </a:r>
          </a:p>
          <a:p>
            <a:r>
              <a:rPr lang="en-US" sz="2000" b="0" dirty="0"/>
              <a:t>Project 1 – 60% design to be completed in early September ($4.2M)</a:t>
            </a:r>
          </a:p>
          <a:p>
            <a:r>
              <a:rPr lang="en-US" sz="2000" b="0" dirty="0"/>
              <a:t>Project 2 – awaiting final grant agreement from DWR ($3.2M), initiation of design pending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Madera Subbasin, County GSA</a:t>
            </a:r>
          </a:p>
          <a:p>
            <a:r>
              <a:rPr lang="en-US" sz="2000" b="0" dirty="0"/>
              <a:t>Project 1 – 60% design to be completed in early September ($4.2M)</a:t>
            </a:r>
          </a:p>
          <a:p>
            <a:r>
              <a:rPr lang="en-US" sz="2000" b="0" dirty="0"/>
              <a:t>Project 2 – awaiting final grant agreement from DWR ($500K), initiation of design pending</a:t>
            </a:r>
          </a:p>
          <a:p>
            <a:endParaRPr lang="en-US" sz="20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1D751A8-E235-4FE1-8873-F743EA94F8FB}"/>
              </a:ext>
            </a:extLst>
          </p:cNvPr>
          <p:cNvSpPr txBox="1">
            <a:spLocks/>
          </p:cNvSpPr>
          <p:nvPr/>
        </p:nvSpPr>
        <p:spPr>
          <a:xfrm>
            <a:off x="3059759" y="4428918"/>
            <a:ext cx="8597590" cy="1499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77646-71DF-BAA3-66DC-D65F45C2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4AB68-6E5E-6E8D-488D-BDD44456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FC55EC-0957-2589-5C25-7F6818DA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690" y="295835"/>
            <a:ext cx="859759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Prop 68 for Domestic Well Inventory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814B72-BF2F-39B1-817C-01528814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1679536"/>
            <a:ext cx="8597590" cy="4882629"/>
          </a:xfrm>
        </p:spPr>
        <p:txBody>
          <a:bodyPr>
            <a:normAutofit/>
          </a:bodyPr>
          <a:lstStyle/>
          <a:p>
            <a:r>
              <a:rPr lang="en-US" sz="2000" b="0" dirty="0"/>
              <a:t>Domestic Well Inventory is Complete</a:t>
            </a:r>
          </a:p>
          <a:p>
            <a:r>
              <a:rPr lang="en-US" sz="2000" b="0" dirty="0"/>
              <a:t>Installation of Monitoring Wells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548ABCC-1639-017C-F256-68B52F9C26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527827"/>
              </p:ext>
            </p:extLst>
          </p:nvPr>
        </p:nvGraphicFramePr>
        <p:xfrm>
          <a:off x="2730690" y="1529123"/>
          <a:ext cx="6981927" cy="539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71780" imgH="2914506" progId="AcroExch.Document.DC">
                  <p:embed/>
                </p:oleObj>
              </mc:Choice>
              <mc:Fallback>
                <p:oleObj name="Acrobat Document" r:id="rId2" imgW="3771780" imgH="2914506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548ABCC-1639-017C-F256-68B52F9C26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0690" y="1529123"/>
                        <a:ext cx="6981927" cy="539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A47AF-BDAA-9AE2-B956-A7418134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98B18-8AA5-7B9B-1051-005AC942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E51-ECB5-0F4A-976A-8F427751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Multi-Benefit Land Repurposing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45FE6-53A9-2543-A343-74D2131094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5" y="1506710"/>
            <a:ext cx="8597590" cy="49973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Grant Agreement is in negotiation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Funds are $10 million for land repurposing projects that result in a multi-benefit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Funds are in all three subbasins regardless of GSA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Requirement for plan to be developed and public outreach to shape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64068-55F5-F157-B170-96FFE91B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CC9C9-25A1-9ABA-EE16-6AC7C054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2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E2E1-530B-DD42-9AAE-5C34DC43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GSA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BD7A0-07F7-3A40-A926-BDE1C3A98A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3"/>
            <a:ext cx="8597590" cy="44112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Three Water Conservation Classes – 10-20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Lots of back and forth and checking with </a:t>
            </a:r>
            <a:r>
              <a:rPr lang="en-US" b="0" dirty="0" err="1"/>
              <a:t>Irriwatch</a:t>
            </a:r>
            <a:r>
              <a:rPr lang="en-US" b="0" dirty="0"/>
              <a:t>, growers and farm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/>
              <a:t>Fairmead</a:t>
            </a:r>
            <a:r>
              <a:rPr lang="en-US" b="0" dirty="0"/>
              <a:t> Resilience Project includes outreach and planning for recharge </a:t>
            </a:r>
            <a:r>
              <a:rPr lang="en-US" b="0"/>
              <a:t>and repurposing</a:t>
            </a:r>
            <a:endParaRPr lang="en-US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BB21C-FA61-C655-B663-C86403F3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EB380-9719-44F4-2437-19B77A31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6D58-A215-5745-AFA3-59E6AD3AF8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882E3A9D8DA44B2A285671C96008D" ma:contentTypeVersion="0" ma:contentTypeDescription="Create a new document." ma:contentTypeScope="" ma:versionID="b6fc7796a94dfd9d6f1fc0a86ca4681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C55A342C-F1B3-47C7-AA24-6FDA6CB34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5EF5B57-459C-44F7-BC69-D08BF3D26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41752B-D8D4-41F6-99AE-331D2FACABBC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401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Outline</vt:lpstr>
      <vt:lpstr>Status of Plans</vt:lpstr>
      <vt:lpstr>Status of Fees</vt:lpstr>
      <vt:lpstr>2022 Verification Project</vt:lpstr>
      <vt:lpstr>Prop 68 Recharge</vt:lpstr>
      <vt:lpstr>Prop 68 for Domestic Well Inventory</vt:lpstr>
      <vt:lpstr>Multi-Benefit Land Repurposing</vt:lpstr>
      <vt:lpstr>Other GSA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Centino</dc:creator>
  <cp:lastModifiedBy>Stephanie Anagnoson</cp:lastModifiedBy>
  <cp:revision>50</cp:revision>
  <dcterms:created xsi:type="dcterms:W3CDTF">2020-02-06T20:08:52Z</dcterms:created>
  <dcterms:modified xsi:type="dcterms:W3CDTF">2022-08-15T16:20:35Z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0x010100965882E3A9D8DA44B2A285671C96008D</vt:lpwstr>
  </property>
</Properties>
</file>