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2"/>
  </p:notesMasterIdLst>
  <p:sldIdLst>
    <p:sldId id="267" r:id="rId5"/>
    <p:sldId id="270" r:id="rId6"/>
    <p:sldId id="271" r:id="rId7"/>
    <p:sldId id="272" r:id="rId8"/>
    <p:sldId id="273" r:id="rId9"/>
    <p:sldId id="274" r:id="rId10"/>
    <p:sldId id="275" r:id="rId11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49F"/>
    <a:srgbClr val="643402"/>
    <a:srgbClr val="00A1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051"/>
    <p:restoredTop sz="94694"/>
  </p:normalViewPr>
  <p:slideViewPr>
    <p:cSldViewPr snapToGrid="0" snapToObjects="1">
      <p:cViewPr varScale="1">
        <p:scale>
          <a:sx n="62" d="100"/>
          <a:sy n="62" d="100"/>
        </p:scale>
        <p:origin x="570" y="39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3803EDBE-3077-2E4A-AF09-E37AB0097F2A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80439FA9-3E6A-9345-A92E-28ABDEC440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0120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Only these waterways; not the foothills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439FA9-3E6A-9345-A92E-28ABDEC4405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0344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1_Cov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03082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10_Full 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45643D-F67C-1D40-840B-2B543F2328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055434" y="6356350"/>
            <a:ext cx="1572324" cy="365125"/>
          </a:xfrm>
        </p:spPr>
        <p:txBody>
          <a:bodyPr/>
          <a:lstStyle/>
          <a:p>
            <a:fld id="{323BA0F0-240E-4C20-B41E-A7E3C2F527AB}" type="datetime1">
              <a:rPr lang="en-US" smtClean="0"/>
              <a:t>8/15/2022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F87AEA-6865-4C41-8EC2-367DF50F6B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96829" y="6356350"/>
            <a:ext cx="4114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9C9514-7EA6-5E43-B2CC-6EC6EC302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80701" y="6363358"/>
            <a:ext cx="1572323" cy="365125"/>
          </a:xfrm>
        </p:spPr>
        <p:txBody>
          <a:bodyPr/>
          <a:lstStyle/>
          <a:p>
            <a:fld id="{BE726D58-A215-5745-AFA3-59E6AD3AF806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B7C77F2-91FE-574A-8A49-6706DC5EA36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554288" y="0"/>
            <a:ext cx="9637712" cy="6858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2733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11_Full 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45643D-F67C-1D40-840B-2B543F2328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055434" y="6356350"/>
            <a:ext cx="1572324" cy="365125"/>
          </a:xfrm>
        </p:spPr>
        <p:txBody>
          <a:bodyPr/>
          <a:lstStyle/>
          <a:p>
            <a:fld id="{0B28269A-1534-45B8-9C27-C8E27B88EB06}" type="datetime1">
              <a:rPr lang="en-US" smtClean="0"/>
              <a:t>8/15/2022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F87AEA-6865-4C41-8EC2-367DF50F6B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96829" y="6356350"/>
            <a:ext cx="4114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9C9514-7EA6-5E43-B2CC-6EC6EC302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80701" y="6363358"/>
            <a:ext cx="1572323" cy="365125"/>
          </a:xfrm>
        </p:spPr>
        <p:txBody>
          <a:bodyPr/>
          <a:lstStyle/>
          <a:p>
            <a:fld id="{BE726D58-A215-5745-AFA3-59E6AD3AF806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B7C77F2-91FE-574A-8A49-6706DC5EA36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554288" y="0"/>
            <a:ext cx="9637712" cy="6858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3771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12_Full 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45643D-F67C-1D40-840B-2B543F2328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055434" y="6356350"/>
            <a:ext cx="1572324" cy="365125"/>
          </a:xfrm>
        </p:spPr>
        <p:txBody>
          <a:bodyPr/>
          <a:lstStyle/>
          <a:p>
            <a:fld id="{88B934EF-0CE1-451B-A812-00814DB00AF0}" type="datetime1">
              <a:rPr lang="en-US" smtClean="0"/>
              <a:t>8/15/2022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F87AEA-6865-4C41-8EC2-367DF50F6B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96829" y="6356350"/>
            <a:ext cx="4114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9C9514-7EA6-5E43-B2CC-6EC6EC302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80701" y="6363358"/>
            <a:ext cx="1572323" cy="365125"/>
          </a:xfrm>
        </p:spPr>
        <p:txBody>
          <a:bodyPr/>
          <a:lstStyle/>
          <a:p>
            <a:fld id="{BE726D58-A215-5745-AFA3-59E6AD3AF806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B7C77F2-91FE-574A-8A49-6706DC5EA36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554288" y="0"/>
            <a:ext cx="9637712" cy="6858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9612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13_Full 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45643D-F67C-1D40-840B-2B543F2328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055434" y="6356350"/>
            <a:ext cx="1572324" cy="365125"/>
          </a:xfrm>
        </p:spPr>
        <p:txBody>
          <a:bodyPr/>
          <a:lstStyle/>
          <a:p>
            <a:fld id="{0790A897-C25D-4372-A8B1-B09F5569AD46}" type="datetime1">
              <a:rPr lang="en-US" smtClean="0"/>
              <a:t>8/15/2022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F87AEA-6865-4C41-8EC2-367DF50F6B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96829" y="6356350"/>
            <a:ext cx="4114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9C9514-7EA6-5E43-B2CC-6EC6EC302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80701" y="6363358"/>
            <a:ext cx="1572323" cy="365125"/>
          </a:xfrm>
        </p:spPr>
        <p:txBody>
          <a:bodyPr/>
          <a:lstStyle/>
          <a:p>
            <a:fld id="{BE726D58-A215-5745-AFA3-59E6AD3AF806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B7C77F2-91FE-574A-8A49-6706DC5EA36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554288" y="0"/>
            <a:ext cx="9637712" cy="6858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6229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1_Cov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80183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2_Title+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DA120E-F12F-3F4E-AB61-70F49C05FA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9522" y="933836"/>
            <a:ext cx="9623503" cy="1325563"/>
          </a:xfrm>
        </p:spPr>
        <p:txBody>
          <a:bodyPr>
            <a:normAutofit/>
          </a:bodyPr>
          <a:lstStyle>
            <a:lvl1pPr>
              <a:defRPr sz="4000" b="1" i="0">
                <a:solidFill>
                  <a:srgbClr val="00549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46EA86-54AA-814C-BD73-535F989ABB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29522" y="3584962"/>
            <a:ext cx="9623502" cy="2537057"/>
          </a:xfrm>
        </p:spPr>
        <p:txBody>
          <a:bodyPr/>
          <a:lstStyle>
            <a:lvl1pPr marL="0" indent="0">
              <a:buNone/>
              <a:defRPr sz="25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45643D-F67C-1D40-840B-2B543F2328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029522" y="6356350"/>
            <a:ext cx="1572324" cy="365125"/>
          </a:xfrm>
        </p:spPr>
        <p:txBody>
          <a:bodyPr/>
          <a:lstStyle/>
          <a:p>
            <a:fld id="{00212A9A-615F-43F9-B19C-63E7BEC62240}" type="datetime1">
              <a:rPr lang="en-US" smtClean="0"/>
              <a:t>8/15/2022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F87AEA-6865-4C41-8EC2-367DF50F6B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783873" y="6356350"/>
            <a:ext cx="4114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9C9514-7EA6-5E43-B2CC-6EC6EC302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80701" y="6363358"/>
            <a:ext cx="1572323" cy="365125"/>
          </a:xfrm>
        </p:spPr>
        <p:txBody>
          <a:bodyPr/>
          <a:lstStyle/>
          <a:p>
            <a:fld id="{BE726D58-A215-5745-AFA3-59E6AD3AF806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E224F34-493A-BD43-9B91-91C59AD6E18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029522" y="2438786"/>
            <a:ext cx="9623502" cy="914400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25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348940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3_Image+Title+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45643D-F67C-1D40-840B-2B543F2328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029522" y="6356350"/>
            <a:ext cx="1572324" cy="365125"/>
          </a:xfrm>
        </p:spPr>
        <p:txBody>
          <a:bodyPr/>
          <a:lstStyle/>
          <a:p>
            <a:fld id="{69D91491-116F-4ABB-AFB7-DD7B82E840E4}" type="datetime1">
              <a:rPr lang="en-US" smtClean="0"/>
              <a:t>8/15/2022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F87AEA-6865-4C41-8EC2-367DF50F6B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783873" y="6356350"/>
            <a:ext cx="4114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9C9514-7EA6-5E43-B2CC-6EC6EC302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80701" y="6363358"/>
            <a:ext cx="1572323" cy="365125"/>
          </a:xfrm>
        </p:spPr>
        <p:txBody>
          <a:bodyPr/>
          <a:lstStyle/>
          <a:p>
            <a:fld id="{BE726D58-A215-5745-AFA3-59E6AD3AF806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B9F9854-8EE3-EB4B-8C5A-27D2F6B317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9522" y="4237619"/>
            <a:ext cx="9623501" cy="705236"/>
          </a:xfrm>
        </p:spPr>
        <p:txBody>
          <a:bodyPr>
            <a:normAutofit/>
          </a:bodyPr>
          <a:lstStyle>
            <a:lvl1pPr algn="ctr">
              <a:defRPr sz="2400" b="1" i="0">
                <a:solidFill>
                  <a:srgbClr val="00549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75B7FA1C-83A3-D14E-8F30-3A5408CCD6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29522" y="4942856"/>
            <a:ext cx="9623502" cy="1182030"/>
          </a:xfrm>
        </p:spPr>
        <p:txBody>
          <a:bodyPr>
            <a:normAutofit/>
          </a:bodyPr>
          <a:lstStyle>
            <a:lvl1pPr marL="0" indent="0" algn="ctr">
              <a:buNone/>
              <a:defRPr sz="2000" b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8F09D229-8ABA-634A-8D6A-808EF5DB91F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029522" y="1073384"/>
            <a:ext cx="9622223" cy="293834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8857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4_Image+Title+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8F09D229-8ABA-634A-8D6A-808EF5DB91F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415561" y="1073384"/>
            <a:ext cx="4236184" cy="5051502"/>
          </a:xfrm>
        </p:spPr>
        <p:txBody>
          <a:bodyPr/>
          <a:lstStyle/>
          <a:p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1663E53-61A6-6648-AC33-55206E3108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399" y="1924865"/>
            <a:ext cx="6659138" cy="1325563"/>
          </a:xfrm>
        </p:spPr>
        <p:txBody>
          <a:bodyPr>
            <a:normAutofit/>
          </a:bodyPr>
          <a:lstStyle>
            <a:lvl1pPr>
              <a:defRPr sz="3200" b="1" i="0">
                <a:solidFill>
                  <a:srgbClr val="00549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852F7E4-0ADA-0D46-854C-4A97B11D8F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399" y="3428999"/>
            <a:ext cx="6659138" cy="2695887"/>
          </a:xfrm>
        </p:spPr>
        <p:txBody>
          <a:bodyPr/>
          <a:lstStyle>
            <a:lvl1pPr marL="0" indent="0">
              <a:buNone/>
              <a:defRPr sz="28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566352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5_Title+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4743C4CC-28E8-6E43-8ADD-21A03050EE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9951" y="353974"/>
            <a:ext cx="9813075" cy="1325563"/>
          </a:xfrm>
        </p:spPr>
        <p:txBody>
          <a:bodyPr>
            <a:normAutofit/>
          </a:bodyPr>
          <a:lstStyle>
            <a:lvl1pPr>
              <a:defRPr sz="4000" b="1" i="0">
                <a:solidFill>
                  <a:srgbClr val="00549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E8AB7B2-172B-A641-BFDC-9E6A7267FE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39951" y="3005101"/>
            <a:ext cx="9813073" cy="2916197"/>
          </a:xfrm>
        </p:spPr>
        <p:txBody>
          <a:bodyPr/>
          <a:lstStyle>
            <a:lvl1pPr marL="0" indent="0">
              <a:buNone/>
              <a:defRPr sz="25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Content Placeholder 7">
            <a:extLst>
              <a:ext uri="{FF2B5EF4-FFF2-40B4-BE49-F238E27FC236}">
                <a16:creationId xmlns:a16="http://schemas.microsoft.com/office/drawing/2014/main" id="{A9D95D61-8C40-E14D-8F54-1D7FB41FD9B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839951" y="1858924"/>
            <a:ext cx="9813073" cy="914400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25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796258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6_Title+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4743C4CC-28E8-6E43-8ADD-21A03050EE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2976" y="353974"/>
            <a:ext cx="9590050" cy="1325563"/>
          </a:xfrm>
        </p:spPr>
        <p:txBody>
          <a:bodyPr>
            <a:normAutofit/>
          </a:bodyPr>
          <a:lstStyle>
            <a:lvl1pPr>
              <a:defRPr sz="4000" b="1" i="0">
                <a:solidFill>
                  <a:srgbClr val="00549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E8AB7B2-172B-A641-BFDC-9E6A7267FE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62976" y="3005101"/>
            <a:ext cx="9590048" cy="2458997"/>
          </a:xfrm>
        </p:spPr>
        <p:txBody>
          <a:bodyPr/>
          <a:lstStyle>
            <a:lvl1pPr marL="0" indent="0">
              <a:buNone/>
              <a:defRPr sz="25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Content Placeholder 7">
            <a:extLst>
              <a:ext uri="{FF2B5EF4-FFF2-40B4-BE49-F238E27FC236}">
                <a16:creationId xmlns:a16="http://schemas.microsoft.com/office/drawing/2014/main" id="{A9D95D61-8C40-E14D-8F54-1D7FB41FD9B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062976" y="1858924"/>
            <a:ext cx="9590048" cy="914400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25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390599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2_Title+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DA120E-F12F-3F4E-AB61-70F49C05FA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5434" y="353974"/>
            <a:ext cx="8597591" cy="1325563"/>
          </a:xfrm>
        </p:spPr>
        <p:txBody>
          <a:bodyPr>
            <a:normAutofit/>
          </a:bodyPr>
          <a:lstStyle>
            <a:lvl1pPr>
              <a:defRPr sz="4000" b="1" i="0">
                <a:solidFill>
                  <a:srgbClr val="00549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46EA86-54AA-814C-BD73-535F989ABB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55434" y="3005101"/>
            <a:ext cx="8597590" cy="3171862"/>
          </a:xfrm>
        </p:spPr>
        <p:txBody>
          <a:bodyPr/>
          <a:lstStyle>
            <a:lvl1pPr marL="0" indent="0">
              <a:buNone/>
              <a:defRPr sz="25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45643D-F67C-1D40-840B-2B543F2328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055434" y="6356350"/>
            <a:ext cx="1572324" cy="365125"/>
          </a:xfrm>
        </p:spPr>
        <p:txBody>
          <a:bodyPr/>
          <a:lstStyle/>
          <a:p>
            <a:fld id="{71FD8EC0-1755-4AFA-97C7-78443DC02728}" type="datetime1">
              <a:rPr lang="en-US" smtClean="0"/>
              <a:t>8/15/2022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F87AEA-6865-4C41-8EC2-367DF50F6B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96829" y="6356350"/>
            <a:ext cx="4114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9C9514-7EA6-5E43-B2CC-6EC6EC302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80701" y="6363358"/>
            <a:ext cx="1572323" cy="365125"/>
          </a:xfrm>
        </p:spPr>
        <p:txBody>
          <a:bodyPr/>
          <a:lstStyle/>
          <a:p>
            <a:fld id="{BE726D58-A215-5745-AFA3-59E6AD3AF806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E224F34-493A-BD43-9B91-91C59AD6E18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055434" y="1858924"/>
            <a:ext cx="8597590" cy="914400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25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949788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3_Title+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DA120E-F12F-3F4E-AB61-70F49C05FA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5434" y="353974"/>
            <a:ext cx="8597591" cy="1325563"/>
          </a:xfrm>
        </p:spPr>
        <p:txBody>
          <a:bodyPr>
            <a:normAutofit/>
          </a:bodyPr>
          <a:lstStyle>
            <a:lvl1pPr>
              <a:defRPr sz="4000" b="1" i="0">
                <a:solidFill>
                  <a:srgbClr val="00549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46EA86-54AA-814C-BD73-535F989ABB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55434" y="3005101"/>
            <a:ext cx="8597590" cy="3171862"/>
          </a:xfrm>
        </p:spPr>
        <p:txBody>
          <a:bodyPr/>
          <a:lstStyle>
            <a:lvl1pPr marL="0" indent="0">
              <a:buNone/>
              <a:defRPr sz="25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45643D-F67C-1D40-840B-2B543F2328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055434" y="6356350"/>
            <a:ext cx="1572324" cy="365125"/>
          </a:xfrm>
        </p:spPr>
        <p:txBody>
          <a:bodyPr/>
          <a:lstStyle/>
          <a:p>
            <a:fld id="{BB7DA11C-0067-444E-95EC-80C9BB4E0FE9}" type="datetime1">
              <a:rPr lang="en-US" smtClean="0"/>
              <a:t>8/15/2022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F87AEA-6865-4C41-8EC2-367DF50F6B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96829" y="6356350"/>
            <a:ext cx="4114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9C9514-7EA6-5E43-B2CC-6EC6EC302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80701" y="6363358"/>
            <a:ext cx="1572323" cy="365125"/>
          </a:xfrm>
        </p:spPr>
        <p:txBody>
          <a:bodyPr/>
          <a:lstStyle/>
          <a:p>
            <a:fld id="{BE726D58-A215-5745-AFA3-59E6AD3AF806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E224F34-493A-BD43-9B91-91C59AD6E18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055434" y="1858924"/>
            <a:ext cx="8597590" cy="914400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25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329350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4_Title+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DA120E-F12F-3F4E-AB61-70F49C05FA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5434" y="353974"/>
            <a:ext cx="8597591" cy="1325563"/>
          </a:xfrm>
        </p:spPr>
        <p:txBody>
          <a:bodyPr>
            <a:normAutofit/>
          </a:bodyPr>
          <a:lstStyle>
            <a:lvl1pPr>
              <a:defRPr sz="4000" b="1" i="0">
                <a:solidFill>
                  <a:srgbClr val="00549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46EA86-54AA-814C-BD73-535F989ABB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55434" y="3005101"/>
            <a:ext cx="8597590" cy="3171862"/>
          </a:xfrm>
        </p:spPr>
        <p:txBody>
          <a:bodyPr/>
          <a:lstStyle>
            <a:lvl1pPr marL="0" indent="0">
              <a:buNone/>
              <a:defRPr sz="25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45643D-F67C-1D40-840B-2B543F2328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055434" y="6356350"/>
            <a:ext cx="1572324" cy="365125"/>
          </a:xfrm>
        </p:spPr>
        <p:txBody>
          <a:bodyPr/>
          <a:lstStyle/>
          <a:p>
            <a:fld id="{2AAE6E99-2A32-489E-A2B0-1E202E55F893}" type="datetime1">
              <a:rPr lang="en-US" smtClean="0"/>
              <a:t>8/15/2022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F87AEA-6865-4C41-8EC2-367DF50F6B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96829" y="6356350"/>
            <a:ext cx="4114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9C9514-7EA6-5E43-B2CC-6EC6EC302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80701" y="6363358"/>
            <a:ext cx="1572323" cy="365125"/>
          </a:xfrm>
        </p:spPr>
        <p:txBody>
          <a:bodyPr/>
          <a:lstStyle/>
          <a:p>
            <a:fld id="{BE726D58-A215-5745-AFA3-59E6AD3AF806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E224F34-493A-BD43-9B91-91C59AD6E18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055434" y="1858924"/>
            <a:ext cx="8597590" cy="914400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25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928692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5_Title+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DA120E-F12F-3F4E-AB61-70F49C05FA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5434" y="353974"/>
            <a:ext cx="8597591" cy="1325563"/>
          </a:xfrm>
        </p:spPr>
        <p:txBody>
          <a:bodyPr>
            <a:normAutofit/>
          </a:bodyPr>
          <a:lstStyle>
            <a:lvl1pPr>
              <a:defRPr sz="4000" b="1" i="0">
                <a:solidFill>
                  <a:srgbClr val="00549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46EA86-54AA-814C-BD73-535F989ABB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55434" y="3005101"/>
            <a:ext cx="8597590" cy="3171862"/>
          </a:xfrm>
        </p:spPr>
        <p:txBody>
          <a:bodyPr/>
          <a:lstStyle>
            <a:lvl1pPr marL="0" indent="0">
              <a:buNone/>
              <a:defRPr sz="25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45643D-F67C-1D40-840B-2B543F2328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055434" y="6356350"/>
            <a:ext cx="1572324" cy="365125"/>
          </a:xfrm>
        </p:spPr>
        <p:txBody>
          <a:bodyPr/>
          <a:lstStyle/>
          <a:p>
            <a:fld id="{0337896C-2983-4451-A4E1-EDA98B839EA6}" type="datetime1">
              <a:rPr lang="en-US" smtClean="0"/>
              <a:t>8/15/2022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F87AEA-6865-4C41-8EC2-367DF50F6B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96829" y="6356350"/>
            <a:ext cx="4114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9C9514-7EA6-5E43-B2CC-6EC6EC302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80701" y="6363358"/>
            <a:ext cx="1572323" cy="365125"/>
          </a:xfrm>
        </p:spPr>
        <p:txBody>
          <a:bodyPr/>
          <a:lstStyle/>
          <a:p>
            <a:fld id="{BE726D58-A215-5745-AFA3-59E6AD3AF806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E224F34-493A-BD43-9B91-91C59AD6E18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055434" y="1858924"/>
            <a:ext cx="8597590" cy="914400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25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14108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6_Image+Title+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DA120E-F12F-3F4E-AB61-70F49C05FA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5434" y="3546088"/>
            <a:ext cx="8597589" cy="1170877"/>
          </a:xfrm>
        </p:spPr>
        <p:txBody>
          <a:bodyPr>
            <a:normAutofit/>
          </a:bodyPr>
          <a:lstStyle>
            <a:lvl1pPr algn="ctr">
              <a:defRPr sz="2400" b="1" i="0">
                <a:solidFill>
                  <a:srgbClr val="00549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46EA86-54AA-814C-BD73-535F989ABB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55434" y="4716965"/>
            <a:ext cx="8597590" cy="1459997"/>
          </a:xfrm>
        </p:spPr>
        <p:txBody>
          <a:bodyPr>
            <a:normAutofit/>
          </a:bodyPr>
          <a:lstStyle>
            <a:lvl1pPr marL="0" indent="0" algn="ctr">
              <a:buNone/>
              <a:defRPr sz="2000" b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45643D-F67C-1D40-840B-2B543F2328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055434" y="6356350"/>
            <a:ext cx="1572324" cy="365125"/>
          </a:xfrm>
        </p:spPr>
        <p:txBody>
          <a:bodyPr/>
          <a:lstStyle/>
          <a:p>
            <a:fld id="{F803E100-8A48-40EB-BA5A-E6EA6F4551A6}" type="datetime1">
              <a:rPr lang="en-US" smtClean="0"/>
              <a:t>8/15/2022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F87AEA-6865-4C41-8EC2-367DF50F6B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96829" y="6356350"/>
            <a:ext cx="4114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9C9514-7EA6-5E43-B2CC-6EC6EC302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80701" y="6363358"/>
            <a:ext cx="1572323" cy="365125"/>
          </a:xfrm>
        </p:spPr>
        <p:txBody>
          <a:bodyPr/>
          <a:lstStyle/>
          <a:p>
            <a:fld id="{BE726D58-A215-5745-AFA3-59E6AD3AF806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82F1241-6A40-DD4E-B765-0FD37BE6A8E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055938" y="490654"/>
            <a:ext cx="8596312" cy="293834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6891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7_Image+Title+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DA120E-F12F-3F4E-AB61-70F49C05FA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5434" y="3546088"/>
            <a:ext cx="8597589" cy="1170877"/>
          </a:xfrm>
        </p:spPr>
        <p:txBody>
          <a:bodyPr>
            <a:normAutofit/>
          </a:bodyPr>
          <a:lstStyle>
            <a:lvl1pPr algn="ctr">
              <a:defRPr sz="2400" b="1" i="0">
                <a:solidFill>
                  <a:srgbClr val="00549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46EA86-54AA-814C-BD73-535F989ABB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55434" y="4716965"/>
            <a:ext cx="8597590" cy="1459997"/>
          </a:xfrm>
        </p:spPr>
        <p:txBody>
          <a:bodyPr>
            <a:normAutofit/>
          </a:bodyPr>
          <a:lstStyle>
            <a:lvl1pPr marL="0" indent="0" algn="ctr">
              <a:buNone/>
              <a:defRPr sz="2000" b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45643D-F67C-1D40-840B-2B543F2328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055434" y="6356350"/>
            <a:ext cx="1572324" cy="365125"/>
          </a:xfrm>
        </p:spPr>
        <p:txBody>
          <a:bodyPr/>
          <a:lstStyle/>
          <a:p>
            <a:fld id="{B3553788-D9B3-4D3C-A615-4D7CC3FB8BAD}" type="datetime1">
              <a:rPr lang="en-US" smtClean="0"/>
              <a:t>8/15/2022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F87AEA-6865-4C41-8EC2-367DF50F6B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96829" y="6356350"/>
            <a:ext cx="4114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9C9514-7EA6-5E43-B2CC-6EC6EC302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80701" y="6363358"/>
            <a:ext cx="1572323" cy="365125"/>
          </a:xfrm>
        </p:spPr>
        <p:txBody>
          <a:bodyPr/>
          <a:lstStyle/>
          <a:p>
            <a:fld id="{BE726D58-A215-5745-AFA3-59E6AD3AF806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82F1241-6A40-DD4E-B765-0FD37BE6A8E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055938" y="490654"/>
            <a:ext cx="8596312" cy="293834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7237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8_Image+Title+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DA120E-F12F-3F4E-AB61-70F49C05FA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5434" y="3546088"/>
            <a:ext cx="8597589" cy="1170877"/>
          </a:xfrm>
        </p:spPr>
        <p:txBody>
          <a:bodyPr>
            <a:normAutofit/>
          </a:bodyPr>
          <a:lstStyle>
            <a:lvl1pPr algn="ctr">
              <a:defRPr sz="2400" b="1" i="0">
                <a:solidFill>
                  <a:srgbClr val="00549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46EA86-54AA-814C-BD73-535F989ABB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55434" y="4716965"/>
            <a:ext cx="8597590" cy="1459997"/>
          </a:xfrm>
        </p:spPr>
        <p:txBody>
          <a:bodyPr>
            <a:normAutofit/>
          </a:bodyPr>
          <a:lstStyle>
            <a:lvl1pPr marL="0" indent="0" algn="ctr">
              <a:buNone/>
              <a:defRPr sz="2000" b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45643D-F67C-1D40-840B-2B543F2328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055434" y="6356350"/>
            <a:ext cx="1572324" cy="365125"/>
          </a:xfrm>
        </p:spPr>
        <p:txBody>
          <a:bodyPr/>
          <a:lstStyle/>
          <a:p>
            <a:fld id="{F4D54AEF-C1C4-4DD3-A277-D2F76830D888}" type="datetime1">
              <a:rPr lang="en-US" smtClean="0"/>
              <a:t>8/15/2022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F87AEA-6865-4C41-8EC2-367DF50F6B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96829" y="6356350"/>
            <a:ext cx="4114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9C9514-7EA6-5E43-B2CC-6EC6EC302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80701" y="6363358"/>
            <a:ext cx="1572323" cy="365125"/>
          </a:xfrm>
        </p:spPr>
        <p:txBody>
          <a:bodyPr/>
          <a:lstStyle/>
          <a:p>
            <a:fld id="{BE726D58-A215-5745-AFA3-59E6AD3AF806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82F1241-6A40-DD4E-B765-0FD37BE6A8E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055938" y="490654"/>
            <a:ext cx="8596312" cy="293834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1536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9_Image+Title+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DA120E-F12F-3F4E-AB61-70F49C05FA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5434" y="3546088"/>
            <a:ext cx="8597589" cy="1170877"/>
          </a:xfrm>
        </p:spPr>
        <p:txBody>
          <a:bodyPr>
            <a:normAutofit/>
          </a:bodyPr>
          <a:lstStyle>
            <a:lvl1pPr algn="ctr">
              <a:defRPr sz="2400" b="1" i="0">
                <a:solidFill>
                  <a:srgbClr val="00549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46EA86-54AA-814C-BD73-535F989ABB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55434" y="4716965"/>
            <a:ext cx="8597590" cy="1459997"/>
          </a:xfrm>
        </p:spPr>
        <p:txBody>
          <a:bodyPr>
            <a:normAutofit/>
          </a:bodyPr>
          <a:lstStyle>
            <a:lvl1pPr marL="0" indent="0" algn="ctr">
              <a:buNone/>
              <a:defRPr sz="2000" b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45643D-F67C-1D40-840B-2B543F2328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055434" y="6356350"/>
            <a:ext cx="1572324" cy="365125"/>
          </a:xfrm>
        </p:spPr>
        <p:txBody>
          <a:bodyPr/>
          <a:lstStyle/>
          <a:p>
            <a:fld id="{8F45BD46-CEB2-47BD-A431-FFE4B38422C2}" type="datetime1">
              <a:rPr lang="en-US" smtClean="0"/>
              <a:t>8/15/2022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F87AEA-6865-4C41-8EC2-367DF50F6B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96829" y="6356350"/>
            <a:ext cx="4114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9C9514-7EA6-5E43-B2CC-6EC6EC302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80701" y="6363358"/>
            <a:ext cx="1572323" cy="365125"/>
          </a:xfrm>
        </p:spPr>
        <p:txBody>
          <a:bodyPr/>
          <a:lstStyle/>
          <a:p>
            <a:fld id="{BE726D58-A215-5745-AFA3-59E6AD3AF806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82F1241-6A40-DD4E-B765-0FD37BE6A8E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055938" y="490654"/>
            <a:ext cx="8596312" cy="293834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4607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20D61E-4D5B-0949-9673-2AF14738F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687859-9910-5143-891A-A6233B0CDE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E71C32-58C0-C341-9ABC-AA58A652DF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AA92B5-D806-4098-837A-CEB7B0E2CF1C}" type="datetime1">
              <a:rPr lang="en-US" smtClean="0"/>
              <a:t>8/15/2022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50627E-A3EA-2D45-A95F-9CCAD7CDBE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2BF06D-4AC6-524A-82BC-B4F1BDF7A3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726D58-A215-5745-AFA3-59E6AD3AF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3832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0" r:id="rId2"/>
    <p:sldLayoutId id="2147483663" r:id="rId3"/>
    <p:sldLayoutId id="2147483662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1" r:id="rId10"/>
    <p:sldLayoutId id="2147483669" r:id="rId11"/>
    <p:sldLayoutId id="2147483670" r:id="rId12"/>
    <p:sldLayoutId id="2147483671" r:id="rId13"/>
    <p:sldLayoutId id="2147483672" r:id="rId14"/>
    <p:sldLayoutId id="2147483673" r:id="rId15"/>
    <p:sldLayoutId id="2147483674" r:id="rId16"/>
    <p:sldLayoutId id="2147483675" r:id="rId17"/>
    <p:sldLayoutId id="2147483676" r:id="rId18"/>
    <p:sldLayoutId id="2147483677" r:id="rId1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C743D4-548A-7544-97A6-C0B5FE0CDB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Streambed Alteration Agreement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D74CFD-6AB8-C842-9DE6-F8723B6B49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55434" y="1679537"/>
            <a:ext cx="8597590" cy="4497426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The Flood Control and Water Conservation Agency received a final agreement on 4/5/2022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The Board approved a contract with Live Oak Associates on 7/26/2022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Pre-activity surveys are needed by biologist now.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In general, activities in the channel are allowed from August – May</a:t>
            </a:r>
          </a:p>
          <a:p>
            <a:endParaRPr lang="en-US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EC93E3-7941-6DBA-16C9-C7DD8ED417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26D58-A215-5745-AFA3-59E6AD3AF80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479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F85E563C-53B5-BA3B-FB7E-E0F84DB4D7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/>
        </p:blipFill>
        <p:spPr>
          <a:xfrm>
            <a:off x="2774745" y="884521"/>
            <a:ext cx="9047033" cy="5088956"/>
          </a:xfrm>
        </p:spPr>
      </p:pic>
      <p:sp>
        <p:nvSpPr>
          <p:cNvPr id="8" name="Callout: Bent Line 7">
            <a:extLst>
              <a:ext uri="{FF2B5EF4-FFF2-40B4-BE49-F238E27FC236}">
                <a16:creationId xmlns:a16="http://schemas.microsoft.com/office/drawing/2014/main" id="{CC3CEB0B-8B8E-E25E-A006-719A48E6CDC8}"/>
              </a:ext>
            </a:extLst>
          </p:cNvPr>
          <p:cNvSpPr/>
          <p:nvPr/>
        </p:nvSpPr>
        <p:spPr>
          <a:xfrm>
            <a:off x="3424334" y="1791478"/>
            <a:ext cx="1287624" cy="195942"/>
          </a:xfrm>
          <a:prstGeom prst="borderCallout2">
            <a:avLst>
              <a:gd name="adj1" fmla="val 47322"/>
              <a:gd name="adj2" fmla="val 98913"/>
              <a:gd name="adj3" fmla="val 47322"/>
              <a:gd name="adj4" fmla="val 114493"/>
              <a:gd name="adj5" fmla="val 160119"/>
              <a:gd name="adj6" fmla="val 146087"/>
            </a:avLst>
          </a:prstGeom>
          <a:solidFill>
            <a:schemeClr val="bg1"/>
          </a:solidFill>
          <a:ln w="28575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rgbClr val="FF0000"/>
                </a:solidFill>
              </a:rPr>
              <a:t>Chowchilla River</a:t>
            </a:r>
          </a:p>
        </p:txBody>
      </p:sp>
      <p:sp>
        <p:nvSpPr>
          <p:cNvPr id="9" name="Callout: Bent Line 8">
            <a:extLst>
              <a:ext uri="{FF2B5EF4-FFF2-40B4-BE49-F238E27FC236}">
                <a16:creationId xmlns:a16="http://schemas.microsoft.com/office/drawing/2014/main" id="{9FD3CED1-C759-90E4-533B-A4B98340AD45}"/>
              </a:ext>
            </a:extLst>
          </p:cNvPr>
          <p:cNvSpPr/>
          <p:nvPr/>
        </p:nvSpPr>
        <p:spPr>
          <a:xfrm>
            <a:off x="3303037" y="2796406"/>
            <a:ext cx="895738" cy="195942"/>
          </a:xfrm>
          <a:prstGeom prst="borderCallout2">
            <a:avLst>
              <a:gd name="adj1" fmla="val 47322"/>
              <a:gd name="adj2" fmla="val 98913"/>
              <a:gd name="adj3" fmla="val 47322"/>
              <a:gd name="adj4" fmla="val 114493"/>
              <a:gd name="adj5" fmla="val 155357"/>
              <a:gd name="adj6" fmla="val 133904"/>
            </a:avLst>
          </a:prstGeom>
          <a:solidFill>
            <a:schemeClr val="bg1"/>
          </a:solidFill>
          <a:ln w="28575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rgbClr val="FF0000"/>
                </a:solidFill>
              </a:rPr>
              <a:t>Ash Slough</a:t>
            </a:r>
          </a:p>
        </p:txBody>
      </p:sp>
      <p:sp>
        <p:nvSpPr>
          <p:cNvPr id="10" name="Callout: Bent Line 9">
            <a:extLst>
              <a:ext uri="{FF2B5EF4-FFF2-40B4-BE49-F238E27FC236}">
                <a16:creationId xmlns:a16="http://schemas.microsoft.com/office/drawing/2014/main" id="{BD15BB23-2153-49A0-0B21-56C335B1228F}"/>
              </a:ext>
            </a:extLst>
          </p:cNvPr>
          <p:cNvSpPr/>
          <p:nvPr/>
        </p:nvSpPr>
        <p:spPr>
          <a:xfrm>
            <a:off x="3856653" y="3865653"/>
            <a:ext cx="1287624" cy="195942"/>
          </a:xfrm>
          <a:prstGeom prst="borderCallout2">
            <a:avLst>
              <a:gd name="adj1" fmla="val 47322"/>
              <a:gd name="adj2" fmla="val 98913"/>
              <a:gd name="adj3" fmla="val 47322"/>
              <a:gd name="adj4" fmla="val 114493"/>
              <a:gd name="adj5" fmla="val 126785"/>
              <a:gd name="adj6" fmla="val 141015"/>
            </a:avLst>
          </a:prstGeom>
          <a:solidFill>
            <a:schemeClr val="bg1"/>
          </a:solidFill>
          <a:ln w="28575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err="1">
                <a:solidFill>
                  <a:srgbClr val="FF0000"/>
                </a:solidFill>
              </a:rPr>
              <a:t>Berenda</a:t>
            </a:r>
            <a:r>
              <a:rPr lang="en-US" sz="1200" dirty="0">
                <a:solidFill>
                  <a:srgbClr val="FF0000"/>
                </a:solidFill>
              </a:rPr>
              <a:t> Slough</a:t>
            </a:r>
          </a:p>
        </p:txBody>
      </p:sp>
      <p:sp>
        <p:nvSpPr>
          <p:cNvPr id="11" name="Callout: Bent Line 10">
            <a:extLst>
              <a:ext uri="{FF2B5EF4-FFF2-40B4-BE49-F238E27FC236}">
                <a16:creationId xmlns:a16="http://schemas.microsoft.com/office/drawing/2014/main" id="{F8E9482F-6634-B584-BEAA-4E1F54920712}"/>
              </a:ext>
            </a:extLst>
          </p:cNvPr>
          <p:cNvSpPr/>
          <p:nvPr/>
        </p:nvSpPr>
        <p:spPr>
          <a:xfrm>
            <a:off x="4516016" y="4738958"/>
            <a:ext cx="992154" cy="195942"/>
          </a:xfrm>
          <a:prstGeom prst="borderCallout2">
            <a:avLst>
              <a:gd name="adj1" fmla="val 47322"/>
              <a:gd name="adj2" fmla="val 98913"/>
              <a:gd name="adj3" fmla="val 47322"/>
              <a:gd name="adj4" fmla="val 114493"/>
              <a:gd name="adj5" fmla="val 231548"/>
              <a:gd name="adj6" fmla="val 141739"/>
            </a:avLst>
          </a:prstGeom>
          <a:solidFill>
            <a:schemeClr val="bg1"/>
          </a:solidFill>
          <a:ln w="28575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rgbClr val="FF0000"/>
                </a:solidFill>
              </a:rPr>
              <a:t>Fresno River</a:t>
            </a:r>
          </a:p>
        </p:txBody>
      </p:sp>
      <p:sp>
        <p:nvSpPr>
          <p:cNvPr id="12" name="Callout: Bent Line 11">
            <a:extLst>
              <a:ext uri="{FF2B5EF4-FFF2-40B4-BE49-F238E27FC236}">
                <a16:creationId xmlns:a16="http://schemas.microsoft.com/office/drawing/2014/main" id="{5DBF2C59-5ABD-361C-18F9-12ADBBC69163}"/>
              </a:ext>
            </a:extLst>
          </p:cNvPr>
          <p:cNvSpPr/>
          <p:nvPr/>
        </p:nvSpPr>
        <p:spPr>
          <a:xfrm>
            <a:off x="6926424" y="3963624"/>
            <a:ext cx="992154" cy="195942"/>
          </a:xfrm>
          <a:prstGeom prst="borderCallout2">
            <a:avLst>
              <a:gd name="adj1" fmla="val 47322"/>
              <a:gd name="adj2" fmla="val 98913"/>
              <a:gd name="adj3" fmla="val 47322"/>
              <a:gd name="adj4" fmla="val 114493"/>
              <a:gd name="adj5" fmla="val 231548"/>
              <a:gd name="adj6" fmla="val 141739"/>
            </a:avLst>
          </a:prstGeom>
          <a:solidFill>
            <a:schemeClr val="bg1"/>
          </a:solidFill>
          <a:ln w="28575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rgbClr val="FF0000"/>
                </a:solidFill>
              </a:rPr>
              <a:t>Dry Creek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D2C35D6-062D-3B01-53FF-B2663622B0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26D58-A215-5745-AFA3-59E6AD3AF80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2815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834D26F-B230-01FC-0D86-658C251666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7759" y="1017037"/>
            <a:ext cx="9346289" cy="4655074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2A4DFA1-85F8-E853-363E-C51F8F7492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26D58-A215-5745-AFA3-59E6AD3AF80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4635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FB0A8549-B534-021F-696F-38CA7B5281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5434" y="4086808"/>
            <a:ext cx="8597589" cy="630157"/>
          </a:xfrm>
        </p:spPr>
        <p:txBody>
          <a:bodyPr/>
          <a:lstStyle/>
          <a:p>
            <a:r>
              <a:rPr lang="en-US" dirty="0"/>
              <a:t>Public Works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492E326C-7CF7-1945-E5F7-6D8EB08E45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Opportunity to work with Public Works on mowing in channel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Agency owns Green Climber and excavator with mowing attachment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Coordinate with Roads division on staff time</a:t>
            </a:r>
          </a:p>
        </p:txBody>
      </p:sp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D7801F77-A4B0-4E5F-F2C0-ADD76D368D9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t="29060" b="15168"/>
          <a:stretch/>
        </p:blipFill>
        <p:spPr>
          <a:xfrm>
            <a:off x="3055938" y="490538"/>
            <a:ext cx="8596312" cy="3595687"/>
          </a:xfr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01D06F7-E4BF-D908-D2B5-6CE7F43EC3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26D58-A215-5745-AFA3-59E6AD3AF80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4926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58F87DFC-614F-E447-A939-D1C510B0F0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5434" y="4133461"/>
            <a:ext cx="8597589" cy="583504"/>
          </a:xfrm>
        </p:spPr>
        <p:txBody>
          <a:bodyPr/>
          <a:lstStyle/>
          <a:p>
            <a:r>
              <a:rPr lang="en-US" dirty="0"/>
              <a:t>Chowchilla Water District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644EB983-A83B-BA8C-77D7-F739BDCE5C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Discussions on work for Arundo and vegetation removal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Experience with spraying and mulching of Arundo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Have adequately trained staff and equipment</a:t>
            </a:r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6132DABB-EDE7-F8D0-CC76-C2B8CC0D527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21749" b="21749"/>
          <a:stretch/>
        </p:blipFill>
        <p:spPr>
          <a:xfrm>
            <a:off x="3055938" y="490654"/>
            <a:ext cx="8596312" cy="3642807"/>
          </a:xfr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D682983-FA28-5F69-979B-BD0F50FD0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26D58-A215-5745-AFA3-59E6AD3AF80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4627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4BCA7BE2-B80E-DF5B-45E4-D84D676BAF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5434" y="4096139"/>
            <a:ext cx="8597589" cy="620826"/>
          </a:xfrm>
        </p:spPr>
        <p:txBody>
          <a:bodyPr/>
          <a:lstStyle/>
          <a:p>
            <a:r>
              <a:rPr lang="en-US" dirty="0"/>
              <a:t>River Partners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6F1DBEEF-5563-E9E9-E0B0-D971CD4B60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55938" y="4716965"/>
            <a:ext cx="8597590" cy="1650497"/>
          </a:xfrm>
        </p:spPr>
        <p:txBody>
          <a:bodyPr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Site visit and meetings with River Partners for Arundo removal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Knowledgeable staff with previous project experience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Working on potential funding opportunities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Waiting for a proposed scope of services and budget</a:t>
            </a:r>
          </a:p>
        </p:txBody>
      </p:sp>
      <p:pic>
        <p:nvPicPr>
          <p:cNvPr id="17" name="Picture Placeholder 16" descr="A picture containing outdoor, grass, sky, field&#10;&#10;Description automatically generated">
            <a:extLst>
              <a:ext uri="{FF2B5EF4-FFF2-40B4-BE49-F238E27FC236}">
                <a16:creationId xmlns:a16="http://schemas.microsoft.com/office/drawing/2014/main" id="{01052EBD-5F1B-5452-51E5-086673CA1B8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l="-9" t="24400" r="9" b="19682"/>
          <a:stretch/>
        </p:blipFill>
        <p:spPr>
          <a:xfrm>
            <a:off x="3055938" y="490538"/>
            <a:ext cx="8596312" cy="3605212"/>
          </a:xfr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B778EC4-9A68-BADA-509E-71DB1CFD4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26D58-A215-5745-AFA3-59E6AD3AF80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0937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2A4DFA1-85F8-E853-363E-C51F8F7492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26D58-A215-5745-AFA3-59E6AD3AF806}" type="slidenum">
              <a:rPr lang="en-US" smtClean="0"/>
              <a:t>7</a:t>
            </a:fld>
            <a:endParaRPr lang="en-US"/>
          </a:p>
        </p:txBody>
      </p:sp>
      <p:sp>
        <p:nvSpPr>
          <p:cNvPr id="4" name="Content Placeholder 13">
            <a:extLst>
              <a:ext uri="{FF2B5EF4-FFF2-40B4-BE49-F238E27FC236}">
                <a16:creationId xmlns:a16="http://schemas.microsoft.com/office/drawing/2014/main" id="{4868676F-455E-90DA-B783-DFBFE8A5F7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62840" y="4246731"/>
            <a:ext cx="8431259" cy="2777912"/>
          </a:xfrm>
        </p:spPr>
        <p:txBody>
          <a:bodyPr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b="0" dirty="0"/>
              <a:t>Similar to Sediment Removal project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b="0" dirty="0"/>
              <a:t>Train farmers to remove vegetation on their own land according to the conditions in the 1602 agreement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b="0" dirty="0"/>
              <a:t>Existing contract with Live Oak can be used for biologist pre-activity surveys on groups of parcels to make up a project</a:t>
            </a:r>
          </a:p>
        </p:txBody>
      </p:sp>
      <p:sp>
        <p:nvSpPr>
          <p:cNvPr id="5" name="Title 12">
            <a:extLst>
              <a:ext uri="{FF2B5EF4-FFF2-40B4-BE49-F238E27FC236}">
                <a16:creationId xmlns:a16="http://schemas.microsoft.com/office/drawing/2014/main" id="{0D323956-A96B-82E7-5C4B-36DFAC5CA3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5434" y="323278"/>
            <a:ext cx="8597589" cy="620826"/>
          </a:xfrm>
        </p:spPr>
        <p:txBody>
          <a:bodyPr>
            <a:normAutofit fontScale="90000"/>
          </a:bodyPr>
          <a:lstStyle/>
          <a:p>
            <a:r>
              <a:rPr lang="en-US" dirty="0"/>
              <a:t>Farmland Maintenance</a:t>
            </a:r>
          </a:p>
        </p:txBody>
      </p:sp>
      <p:pic>
        <p:nvPicPr>
          <p:cNvPr id="6" name="Picture 5" descr="A group of people standing in a field&#10;&#10;Description automatically generated with medium confidence">
            <a:extLst>
              <a:ext uri="{FF2B5EF4-FFF2-40B4-BE49-F238E27FC236}">
                <a16:creationId xmlns:a16="http://schemas.microsoft.com/office/drawing/2014/main" id="{3FF0DB0E-4673-BD5D-6BC5-5F5C9B4B93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1991" y="944105"/>
            <a:ext cx="4287872" cy="3215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3470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65882E3A9D8DA44B2A285671C96008D" ma:contentTypeVersion="0" ma:contentTypeDescription="Create a new document." ma:contentTypeScope="" ma:versionID="b6fc7796a94dfd9d6f1fc0a86ca4681b">
  <xsd:schema xmlns:xsd="http://www.w3.org/2001/XMLSchema" xmlns:p="http://schemas.microsoft.com/office/2006/metadata/properties" targetNamespace="http://schemas.microsoft.com/office/2006/metadata/properties" ma:root="true" ma:fieldsID="4aeb20c0e3442673af7ee10786458764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Props1.xml><?xml version="1.0" encoding="utf-8"?>
<ds:datastoreItem xmlns:ds="http://schemas.openxmlformats.org/officeDocument/2006/customXml" ds:itemID="{8041752B-D8D4-41F6-99AE-331D2FACABBC}">
  <ds:schemaRefs>
    <ds:schemaRef ds:uri="http://www.w3.org/XML/1998/namespace"/>
    <ds:schemaRef ds:uri="http://purl.org/dc/dcmitype/"/>
    <ds:schemaRef ds:uri="http://purl.org/dc/terms/"/>
    <ds:schemaRef ds:uri="http://schemas.microsoft.com/office/2006/metadata/properties"/>
    <ds:schemaRef ds:uri="http://schemas.microsoft.com/office/2006/documentManagement/types"/>
    <ds:schemaRef ds:uri="http://purl.org/dc/elements/1.1/"/>
    <ds:schemaRef ds:uri="http://schemas.openxmlformats.org/package/2006/metadata/core-properties"/>
  </ds:schemaRefs>
</ds:datastoreItem>
</file>

<file path=customXml/itemProps2.xml><?xml version="1.0" encoding="utf-8"?>
<ds:datastoreItem xmlns:ds="http://schemas.openxmlformats.org/officeDocument/2006/customXml" ds:itemID="{15EF5B57-459C-44F7-BC69-D08BF3D26EE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55A342C-F1B3-47C7-AA24-6FDA6CB34A1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3928</TotalTime>
  <Words>202</Words>
  <Application>Microsoft Office PowerPoint</Application>
  <PresentationFormat>Widescreen</PresentationFormat>
  <Paragraphs>36</Paragraphs>
  <Slides>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Office Theme</vt:lpstr>
      <vt:lpstr>Streambed Alteration Agreement</vt:lpstr>
      <vt:lpstr>PowerPoint Presentation</vt:lpstr>
      <vt:lpstr>PowerPoint Presentation</vt:lpstr>
      <vt:lpstr>Public Works</vt:lpstr>
      <vt:lpstr>Chowchilla Water District</vt:lpstr>
      <vt:lpstr>River Partners</vt:lpstr>
      <vt:lpstr>Farmland Maintenance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Rosemary Centino</dc:creator>
  <cp:lastModifiedBy>Stephanie Anagnoson</cp:lastModifiedBy>
  <cp:revision>34</cp:revision>
  <cp:lastPrinted>2022-08-15T16:17:39Z</cp:lastPrinted>
  <dcterms:created xsi:type="dcterms:W3CDTF">2020-02-06T20:08:52Z</dcterms:created>
  <dcterms:modified xsi:type="dcterms:W3CDTF">2022-08-15T16:20:42Z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0x010100965882E3A9D8DA44B2A285671C96008D</vt:lpwstr>
  </property>
</Properties>
</file>