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4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80BC5-24A9-C44F-DA3D-9DF282942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C6F629-A4BF-DA5B-80E6-5174D2D758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25A6B8-365C-9829-2346-1984FE193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6A8D-23C1-4AE2-870A-06006A50957F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011DC-DD2F-1022-02EE-D8B8725D5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1DB2F-0F76-FC67-55FB-D303885CB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426E3-DCC0-40D8-AA62-E04C6273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06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FED8C-3A79-7466-83B3-EA736B6E1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E23462-0788-FB08-843D-949B19E1F3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05758-C8E2-FE5E-A5C3-774EF6B73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6A8D-23C1-4AE2-870A-06006A50957F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20A12-70E2-0724-0628-A38A5ACD1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55E3E-E73B-A5C3-11EE-E87713677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426E3-DCC0-40D8-AA62-E04C6273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624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9DB305-B3FD-72CD-AF61-23705A8558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2A88B5-5F7F-1D90-C7BF-A93A3D9ECB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3F7F3-9F8B-71D1-4964-2A120B948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6A8D-23C1-4AE2-870A-06006A50957F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672B8-BCA5-9DBF-C05E-FE84B8359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2EB70-F7B9-8744-5E47-5AD341255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426E3-DCC0-40D8-AA62-E04C6273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95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2605A-74BF-D2E8-9817-D08A45AE0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2DF55-A8C3-D525-7C79-3BCE3841B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1D1E2-81CE-73A2-63BD-054256B87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6A8D-23C1-4AE2-870A-06006A50957F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41377-B552-9503-0218-6E2E3ADC8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D975E-7A02-202D-42BC-82DE9781B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426E3-DCC0-40D8-AA62-E04C6273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8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9CE8B-A94B-1141-F010-4F6889700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E06C06-F0CC-5BEB-4C22-DD9105318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23272-F764-2D82-D341-0E9C1C098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6A8D-23C1-4AE2-870A-06006A50957F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B5E39-3C4F-BF43-8788-8CE2E49F5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E2B8F-B55B-ABCD-C5B9-9E04CEA30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426E3-DCC0-40D8-AA62-E04C6273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8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BC120-E774-1185-705B-C5033953F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601CC-E287-EFC7-A1F8-390F5EC26A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F2008-E187-1C28-7D26-3B87BD907A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EF66EC-928E-8256-A9A0-D75DF9A9D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6A8D-23C1-4AE2-870A-06006A50957F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41E693-DDDE-5C7A-E484-A76C9D49D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47BB0E-0B0A-9369-2E95-E5EC4F786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426E3-DCC0-40D8-AA62-E04C6273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85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2CEE7-B001-D999-EFFD-C775ECF9A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41045A-2F1E-193F-31CF-B7E47F7AEE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AB8666-3B82-D0A3-2794-BC6F15652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46F8C6-DEAB-E760-BC27-487BD6D823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F868F2-21D8-9D8F-9D08-7193B692B3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77BAF4-F194-0F25-4FF6-5FD2AA095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6A8D-23C1-4AE2-870A-06006A50957F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FAD1CA-C4D9-1E7F-825E-8D619CFA0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6760BA-2FDF-99F3-6EA3-3B9332A15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426E3-DCC0-40D8-AA62-E04C6273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678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6D69B-9BA7-3E1B-9438-32820FB99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EB59E4-EDC5-8F7F-5FAF-47950709A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6A8D-23C1-4AE2-870A-06006A50957F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3022A3-ACA4-6903-E624-CABCA1C25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8BF130-2789-BCCA-EA19-72233C1AF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426E3-DCC0-40D8-AA62-E04C6273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7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C1CF02-B99A-7EC9-A28D-AE6C076C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6A8D-23C1-4AE2-870A-06006A50957F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F74688-76D4-5081-6B33-64610C09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0D3898-9AE9-E61A-3336-FE775EA78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426E3-DCC0-40D8-AA62-E04C6273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595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6FA40-EF6E-50A6-1E60-E7E73660D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896D7-E7C4-1510-ED5F-7340C6F1C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F39D85-2080-15F0-6B07-F00DA3C459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E65121-356B-8906-1DA3-F4E6D0AAC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6A8D-23C1-4AE2-870A-06006A50957F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A34C87-DE09-F332-4889-6EF6F26F5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9F9DD6-5C78-C7D1-3319-5402B9CBC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426E3-DCC0-40D8-AA62-E04C6273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42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ED7F7-07CE-6732-FA37-7A17F6DBF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552EF6-0AE6-9455-D815-085BCB7DD9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D0106-CD98-2E2F-7DCF-224F5DA7F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D095E3-C96A-1031-6B81-EA7A5E4C3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6A8D-23C1-4AE2-870A-06006A50957F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8FD3C4-0766-2118-64E9-1B4E5BD5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7627C1-AC85-118A-C317-280E5F98C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426E3-DCC0-40D8-AA62-E04C6273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89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FBF1D7-4B8D-63F0-5F53-2F4043426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B36DA5-F18E-1370-7729-28DE5B0E6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A1FEE-D9C2-BBD1-5898-D8D5526773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16A8D-23C1-4AE2-870A-06006A50957F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EB7DC-ADA9-0FC2-17B7-6F32747097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E0562-7E6B-16DD-FAE2-E568A23B7F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426E3-DCC0-40D8-AA62-E04C6273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31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sinoon.hong\AppData\Roaming\Microsoft\Signatures\Madera%20County%20PublicHealth%20Outlook%20signature%20(Si%20Noon%20Hong)-Image01.png" TargetMode="External"/><Relationship Id="rId2" Type="http://schemas.openxmlformats.org/officeDocument/2006/relationships/hyperlink" Target="http://maderacounty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aterboards.maps.arcgis.com/apps/webappviewer/index.html?id=bd0bd8b42b1944058244337bd2a4ebfa" TargetMode="External"/><Relationship Id="rId2" Type="http://schemas.openxmlformats.org/officeDocument/2006/relationships/hyperlink" Target="https://www.waterboards.ca.gov/drinking_water/certlic/lab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terboards.ca.gov/drinking_water/certlic/labs/index.html" TargetMode="External"/><Relationship Id="rId2" Type="http://schemas.openxmlformats.org/officeDocument/2006/relationships/hyperlink" Target="https://www.maderacounty.com/government/public-health/laboratory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nelac-institute.org/index.php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C77DE9-F3D3-3EF1-46A2-AFAC7AD342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</a:rPr>
              <a:t>What Madera County Residents Should Know About Water Testing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704647-8D51-BA81-EE46-3F1CD6761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	Presenter: </a:t>
            </a:r>
            <a:r>
              <a:rPr lang="en-US" dirty="0" err="1"/>
              <a:t>Sinoon</a:t>
            </a:r>
            <a:r>
              <a:rPr lang="en-US" dirty="0"/>
              <a:t> Hong, Public Health Microbiologist</a:t>
            </a:r>
          </a:p>
        </p:txBody>
      </p:sp>
      <p:pic>
        <p:nvPicPr>
          <p:cNvPr id="4" name="Picture 3">
            <a:hlinkClick r:id="rId2" tgtFrame="''"/>
            <a:extLst>
              <a:ext uri="{FF2B5EF4-FFF2-40B4-BE49-F238E27FC236}">
                <a16:creationId xmlns:a16="http://schemas.microsoft.com/office/drawing/2014/main" id="{383D1252-90EF-7CB8-1151-AE72EF424134}"/>
              </a:ext>
            </a:extLst>
          </p:cNvPr>
          <p:cNvPicPr/>
          <p:nvPr/>
        </p:nvPicPr>
        <p:blipFill>
          <a:blip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74" y="5009403"/>
            <a:ext cx="1181100" cy="118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1548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16D33D-8FB5-FFE1-3CDB-B1820C7EF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0EC16-72E9-F95A-8CF7-4412156B4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2000" dirty="0"/>
              <a:t>Background/History</a:t>
            </a:r>
          </a:p>
          <a:p>
            <a:r>
              <a:rPr lang="en-US" sz="2000" dirty="0"/>
              <a:t>Water testing at the Madera County Department of Public Health Laboratory</a:t>
            </a:r>
          </a:p>
          <a:p>
            <a:pPr lvl="1"/>
            <a:r>
              <a:rPr lang="en-US" sz="1600" dirty="0"/>
              <a:t>Goal</a:t>
            </a:r>
          </a:p>
          <a:p>
            <a:pPr lvl="1"/>
            <a:r>
              <a:rPr lang="en-US" sz="1600" dirty="0"/>
              <a:t>Type of testing</a:t>
            </a:r>
          </a:p>
          <a:p>
            <a:pPr lvl="1"/>
            <a:r>
              <a:rPr lang="en-US" sz="1600" dirty="0"/>
              <a:t>Locations &amp; hours</a:t>
            </a:r>
          </a:p>
          <a:p>
            <a:r>
              <a:rPr lang="en-US" sz="2000" dirty="0"/>
              <a:t>Water testing at other ELAP/TNI certified commercial labs </a:t>
            </a:r>
          </a:p>
          <a:p>
            <a:r>
              <a:rPr lang="en-US" sz="2000" dirty="0"/>
              <a:t>Links to more information regarding water testing</a:t>
            </a:r>
          </a:p>
          <a:p>
            <a:r>
              <a:rPr lang="en-US" sz="2000" dirty="0"/>
              <a:t>Questions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4020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3DE984-8127-371C-BA2E-B1F01A973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Background/ History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71500-0617-C393-202A-54957D2A9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2000" dirty="0"/>
              <a:t>California Waterboards </a:t>
            </a:r>
          </a:p>
          <a:p>
            <a:pPr lvl="1"/>
            <a:r>
              <a:rPr lang="en-US" sz="1200" dirty="0"/>
              <a:t>Agency governing the Environmental Laboratory Accreditation Program (ELAP) for water testing – inspects and certifies water testing labs for quality standards </a:t>
            </a:r>
          </a:p>
          <a:p>
            <a:pPr lvl="1"/>
            <a:r>
              <a:rPr lang="en-US" sz="1200" dirty="0"/>
              <a:t>Changes in regulations:</a:t>
            </a:r>
          </a:p>
          <a:p>
            <a:pPr lvl="2"/>
            <a:r>
              <a:rPr lang="en-US" sz="1200" dirty="0"/>
              <a:t>In 2019, new waterboard regulations no longer exempted public health labs from ELAP fees </a:t>
            </a:r>
          </a:p>
          <a:p>
            <a:pPr lvl="2"/>
            <a:r>
              <a:rPr lang="en-US" sz="1200" dirty="0"/>
              <a:t>Additionally, ELAP adopted very costly NELAC institute (TNI) standards </a:t>
            </a:r>
          </a:p>
          <a:p>
            <a:r>
              <a:rPr lang="en-US" sz="2000" dirty="0"/>
              <a:t>These new regulatory changes resulted in significant increase in costs to the public health laboratory</a:t>
            </a:r>
          </a:p>
          <a:p>
            <a:pPr lvl="1"/>
            <a:r>
              <a:rPr lang="en-US" sz="1600" dirty="0"/>
              <a:t>Increase in costs are unsustainable </a:t>
            </a:r>
          </a:p>
          <a:p>
            <a:pPr lvl="1"/>
            <a:r>
              <a:rPr lang="en-US" sz="1600" dirty="0"/>
              <a:t>Dropped ELAP/TNI certification in 2020</a:t>
            </a:r>
          </a:p>
          <a:p>
            <a:r>
              <a:rPr lang="en-US" sz="2000" dirty="0"/>
              <a:t>ELAP/TNI certification required for public water systems</a:t>
            </a:r>
          </a:p>
        </p:txBody>
      </p:sp>
    </p:spTree>
    <p:extLst>
      <p:ext uri="{BB962C8B-B14F-4D97-AF65-F5344CB8AC3E}">
        <p14:creationId xmlns:p14="http://schemas.microsoft.com/office/powerpoint/2010/main" val="2828586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16D33D-8FB5-FFE1-3CDB-B1820C7EF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Water testing at the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Public Health Laboratory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(Not ELAP/TNI Certified)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0EC16-72E9-F95A-8CF7-4412156B4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2000" dirty="0"/>
              <a:t>Water testing at the Madera County Department of Public Health Laboratory</a:t>
            </a:r>
          </a:p>
          <a:p>
            <a:pPr lvl="1"/>
            <a:r>
              <a:rPr lang="en-US" sz="1600" dirty="0"/>
              <a:t>Goal: </a:t>
            </a:r>
          </a:p>
          <a:p>
            <a:pPr lvl="2"/>
            <a:r>
              <a:rPr lang="en-US" sz="1200" dirty="0"/>
              <a:t>To provide a means for Madera County residents who own private wells and just want to know if there is bacterial contamination in their water</a:t>
            </a:r>
          </a:p>
          <a:p>
            <a:pPr lvl="1"/>
            <a:r>
              <a:rPr lang="en-US" sz="1600" dirty="0"/>
              <a:t>PH Lab – Not ELAP/TNI certified</a:t>
            </a:r>
          </a:p>
          <a:p>
            <a:pPr lvl="2"/>
            <a:r>
              <a:rPr lang="en-US" sz="1200" dirty="0"/>
              <a:t>Private wells are not regulated</a:t>
            </a:r>
          </a:p>
          <a:p>
            <a:pPr lvl="2"/>
            <a:r>
              <a:rPr lang="en-US" sz="1200" dirty="0"/>
              <a:t>Public water systems are regulated and require ELAP/TNI certification</a:t>
            </a:r>
            <a:endParaRPr lang="en-US" sz="1600" dirty="0"/>
          </a:p>
          <a:p>
            <a:pPr lvl="1"/>
            <a:r>
              <a:rPr lang="en-US" sz="1600" dirty="0"/>
              <a:t>Type of water test: </a:t>
            </a:r>
          </a:p>
          <a:p>
            <a:pPr lvl="2"/>
            <a:r>
              <a:rPr lang="en-US" sz="1200" dirty="0"/>
              <a:t>Colilert Presence or Absence test for Coliforms and E. coli</a:t>
            </a:r>
          </a:p>
          <a:p>
            <a:pPr lvl="3"/>
            <a:r>
              <a:rPr lang="en-US" sz="1000" dirty="0"/>
              <a:t>Group of bacteria that Indicate environmental and or fecal contamination </a:t>
            </a:r>
          </a:p>
          <a:p>
            <a:pPr lvl="3"/>
            <a:r>
              <a:rPr lang="en-US" sz="1000" dirty="0"/>
              <a:t>Fee= $15/test</a:t>
            </a:r>
          </a:p>
          <a:p>
            <a:pPr lvl="1"/>
            <a:r>
              <a:rPr lang="en-US" sz="1600" dirty="0"/>
              <a:t>2 Locations: </a:t>
            </a:r>
          </a:p>
          <a:p>
            <a:pPr lvl="2"/>
            <a:r>
              <a:rPr lang="en-US" sz="1200" dirty="0"/>
              <a:t>Madera County Department of Public Health (Madera, CA)</a:t>
            </a:r>
          </a:p>
          <a:p>
            <a:pPr lvl="3"/>
            <a:r>
              <a:rPr lang="en-US" sz="1000" dirty="0"/>
              <a:t>1604 Sunrise Ave Madera, CA 93638</a:t>
            </a:r>
          </a:p>
          <a:p>
            <a:pPr lvl="3"/>
            <a:r>
              <a:rPr lang="en-US" sz="1000" dirty="0"/>
              <a:t>Hours: Monday-Wednesday 8:00am-4:30pm &amp; Thursday 8:00am-11:30am</a:t>
            </a:r>
          </a:p>
          <a:p>
            <a:pPr lvl="2"/>
            <a:r>
              <a:rPr lang="en-US" sz="1200" dirty="0"/>
              <a:t>Madera County Department of Public Health (Oakhurst, CA)</a:t>
            </a:r>
          </a:p>
          <a:p>
            <a:pPr lvl="3"/>
            <a:r>
              <a:rPr lang="en-US" sz="1000" dirty="0"/>
              <a:t>40325 Hwy41, Oakhurst, CA 93644</a:t>
            </a:r>
          </a:p>
          <a:p>
            <a:pPr lvl="3"/>
            <a:r>
              <a:rPr lang="en-US" sz="1000" dirty="0"/>
              <a:t>Hours: The first &amp; third Monday of every month (unless otherwise posted) from 9:30am- 12:30pm</a:t>
            </a:r>
          </a:p>
        </p:txBody>
      </p:sp>
    </p:spTree>
    <p:extLst>
      <p:ext uri="{BB962C8B-B14F-4D97-AF65-F5344CB8AC3E}">
        <p14:creationId xmlns:p14="http://schemas.microsoft.com/office/powerpoint/2010/main" val="3061261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16D33D-8FB5-FFE1-3CDB-B1820C7EF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Water testing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at ELAP/TNI certified commercial labs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0EC16-72E9-F95A-8CF7-4412156B4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2000" dirty="0"/>
              <a:t>ELAP/TNI certified commercial labs (many locations in Fresno)</a:t>
            </a:r>
          </a:p>
          <a:p>
            <a:pPr lvl="1"/>
            <a:r>
              <a:rPr lang="en-US" sz="1200" dirty="0"/>
              <a:t>A.P.P.L INC: 908 Temperance Ave Clovis, CA 93611 </a:t>
            </a:r>
            <a:r>
              <a:rPr lang="en-US" sz="1200" dirty="0" err="1"/>
              <a:t>ph</a:t>
            </a:r>
            <a:r>
              <a:rPr lang="en-US" sz="1200" dirty="0"/>
              <a:t>: 559-275-2175</a:t>
            </a:r>
          </a:p>
          <a:p>
            <a:pPr lvl="1"/>
            <a:r>
              <a:rPr lang="en-US" sz="1200" dirty="0"/>
              <a:t>BSK Associates: 1414 Stanislaus St Fresno, CA 93721 </a:t>
            </a:r>
            <a:r>
              <a:rPr lang="en-US" sz="1200" dirty="0" err="1"/>
              <a:t>ph</a:t>
            </a:r>
            <a:r>
              <a:rPr lang="en-US" sz="1200" dirty="0"/>
              <a:t>: 559-497-2888</a:t>
            </a:r>
          </a:p>
          <a:p>
            <a:pPr lvl="2"/>
            <a:r>
              <a:rPr lang="en-US" sz="1200" dirty="0"/>
              <a:t>(BSK offers pickup service for the mountain area. Please call them for details)</a:t>
            </a:r>
          </a:p>
          <a:p>
            <a:pPr lvl="1"/>
            <a:r>
              <a:rPr lang="en-US" sz="1200" dirty="0"/>
              <a:t>Moore Twining Associates: 2527 Fresno St Fresno, CA 93721 </a:t>
            </a:r>
            <a:r>
              <a:rPr lang="en-US" sz="1200" dirty="0" err="1"/>
              <a:t>ph</a:t>
            </a:r>
            <a:r>
              <a:rPr lang="en-US" sz="1200" dirty="0"/>
              <a:t>: 559-268-7021</a:t>
            </a:r>
          </a:p>
          <a:p>
            <a:pPr lvl="2"/>
            <a:r>
              <a:rPr lang="en-US" sz="1200" dirty="0"/>
              <a:t>(Moore Twining offers pickup service for the mountain area. Please call them for details)</a:t>
            </a:r>
          </a:p>
          <a:p>
            <a:pPr lvl="1"/>
            <a:r>
              <a:rPr lang="en-US" sz="1200" dirty="0" err="1"/>
              <a:t>Dellavalle</a:t>
            </a:r>
            <a:r>
              <a:rPr lang="en-US" sz="1200" dirty="0"/>
              <a:t> Laboratory: 1910 W </a:t>
            </a:r>
            <a:r>
              <a:rPr lang="en-US" sz="1200" dirty="0" err="1"/>
              <a:t>Mckinley</a:t>
            </a:r>
            <a:r>
              <a:rPr lang="en-US" sz="1200" dirty="0"/>
              <a:t> Ave Fresno, CA 93728 </a:t>
            </a:r>
            <a:r>
              <a:rPr lang="en-US" sz="1200" dirty="0" err="1"/>
              <a:t>ph</a:t>
            </a:r>
            <a:r>
              <a:rPr lang="en-US" sz="1200" dirty="0"/>
              <a:t>: 559-233-6129</a:t>
            </a:r>
          </a:p>
          <a:p>
            <a:r>
              <a:rPr lang="en-US" sz="2000" dirty="0"/>
              <a:t>Performs a variety of bacteria tests and chemicals</a:t>
            </a:r>
          </a:p>
          <a:p>
            <a:r>
              <a:rPr lang="en-US" sz="2000" dirty="0"/>
              <a:t>For a full list, please visit </a:t>
            </a:r>
            <a:r>
              <a:rPr lang="en-US" sz="1800" dirty="0"/>
              <a:t>the waterboards website at</a:t>
            </a:r>
          </a:p>
          <a:p>
            <a:pPr lvl="1"/>
            <a:r>
              <a:rPr lang="en-US" sz="1400" dirty="0">
                <a:hlinkClick r:id="rId2"/>
              </a:rPr>
              <a:t>https://www.waterboards.ca.gov/drinking_water/certlic/labs/</a:t>
            </a:r>
            <a:r>
              <a:rPr lang="en-US" sz="1400" dirty="0"/>
              <a:t>  </a:t>
            </a:r>
          </a:p>
          <a:p>
            <a:pPr lvl="1"/>
            <a:r>
              <a:rPr lang="en-US" sz="1400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Clink on the Map of Accredited labs: </a:t>
            </a:r>
            <a:r>
              <a:rPr lang="en-US" sz="1400" dirty="0">
                <a:solidFill>
                  <a:srgbClr val="0563C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https://waterboards.maps.arcgis.com/apps/webappviewer/index.html?id=bd0bd8b42b1944058244337bd2a4ebfa</a:t>
            </a:r>
            <a:r>
              <a:rPr lang="en-US" sz="1400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35974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C77DE9-F3D3-3EF1-46A2-AFAC7AD342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</a:rPr>
              <a:t>For More Information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704647-8D51-BA81-EE46-3F1CD6761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 fontScale="550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For more information on water testing, please visit our Madera County website at </a:t>
            </a:r>
            <a:r>
              <a:rPr lang="en-US" dirty="0">
                <a:hlinkClick r:id="rId2"/>
              </a:rPr>
              <a:t>https://www.maderacounty.com/government/public-health/laboratory</a:t>
            </a:r>
            <a:r>
              <a:rPr lang="en-US" dirty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For more information on water testing regulations in Madera County, please contact the Environmental Health Department at 559-675-7823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For more information on waterboards, please visit the waterboards website at </a:t>
            </a:r>
            <a:r>
              <a:rPr lang="en-US" dirty="0">
                <a:hlinkClick r:id="rId3"/>
              </a:rPr>
              <a:t>https://www.waterboards.ca.gov/drinking_water/certlic/labs/index.html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For more information on </a:t>
            </a:r>
            <a:r>
              <a:rPr lang="en-US" dirty="0" err="1"/>
              <a:t>nelac</a:t>
            </a:r>
            <a:r>
              <a:rPr lang="en-US" dirty="0"/>
              <a:t>-institute (TNI), please visit the waterboards website at </a:t>
            </a:r>
            <a:r>
              <a:rPr lang="en-US" dirty="0">
                <a:hlinkClick r:id="rId4"/>
              </a:rPr>
              <a:t>https://nelac-institute.org/index.php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37921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C77DE9-F3D3-3EF1-46A2-AFAC7AD342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</a:rPr>
              <a:t>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704647-8D51-BA81-EE46-3F1CD6761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892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1289</TotalTime>
  <Words>615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What Madera County Residents Should Know About Water Testing </vt:lpstr>
      <vt:lpstr>Agenda</vt:lpstr>
      <vt:lpstr>Background/ History </vt:lpstr>
      <vt:lpstr>Water testing at the  Public Health Laboratory (Not ELAP/TNI Certified)</vt:lpstr>
      <vt:lpstr>Water testing  at ELAP/TNI certified commercial labs</vt:lpstr>
      <vt:lpstr>For More Information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 Noon Hong</dc:creator>
  <cp:lastModifiedBy>Si Noon Hong</cp:lastModifiedBy>
  <cp:revision>54</cp:revision>
  <dcterms:created xsi:type="dcterms:W3CDTF">2023-01-19T00:52:40Z</dcterms:created>
  <dcterms:modified xsi:type="dcterms:W3CDTF">2023-02-17T16:27:42Z</dcterms:modified>
</cp:coreProperties>
</file>