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8" r:id="rId6"/>
    <p:sldId id="259" r:id="rId7"/>
    <p:sldId id="272" r:id="rId8"/>
    <p:sldId id="263" r:id="rId9"/>
    <p:sldId id="276" r:id="rId10"/>
    <p:sldId id="291" r:id="rId11"/>
    <p:sldId id="270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0994" autoAdjust="0"/>
  </p:normalViewPr>
  <p:slideViewPr>
    <p:cSldViewPr snapToGrid="0"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75B76-4851-4636-B18E-FEA915BA946F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38527-44BF-49B4-85E6-CB42CE8C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5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38527-44BF-49B4-85E6-CB42CE8CF3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90EAE-3620-4A3C-AD9B-FFC873DF23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90EAE-3620-4A3C-AD9B-FFC873DF23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98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38527-44BF-49B4-85E6-CB42CE8CF3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D735-6CEC-8CBF-9A1D-AF6A00742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2299B-D0AF-DE99-8CD7-95101127A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6FB08-28B3-2E96-2089-C91DB6F8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BCF2-3E38-454B-B320-3449DBE51E8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74EB5-48ED-C484-A5D0-D51369CD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CDF4B-8625-8152-0740-E807AAA4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7B70-B024-42E9-92D6-FC2F130F7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4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6768-554E-2BCC-9326-1A05D100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6BB5B-CBA9-F7E6-2D76-50F6F50D7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F9050-AB20-DA97-B95F-C19EA331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BCF2-3E38-454B-B320-3449DBE51E8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D26AE-F360-76C6-24E0-53FC659A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E0C3F-4062-CEDD-5DB2-1A856B67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7B70-B024-42E9-92D6-FC2F130F7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0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E2E25-E743-B70C-3D67-BE33CEFA0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AAE10-F69D-A65E-D2B0-6A9A37D2B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D5C40-3855-A045-760C-0BDA8223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BCF2-3E38-454B-B320-3449DBE51E8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FC46-5D05-C38A-BB59-FD509424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8CA1C-CDC0-C42A-3542-A39C4276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7B70-B024-42E9-92D6-FC2F130F7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F4E2-6991-BBCD-1C60-F55653AF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AC879-E67C-E81C-F37E-C1F3DB858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4248E-12DD-2012-45A0-02D07E7E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BCF2-3E38-454B-B320-3449DBE51E8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2F7BF-A82F-B82A-680D-F3A861CAB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B713-F6D4-315A-A240-2D7BB685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7B70-B024-42E9-92D6-FC2F130F7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7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0B0B-E8E7-2786-AA3B-D98B3CA95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95D10-EF64-DE1C-FF55-A834F28CB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E7038-17FF-5981-C880-5FB61189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BCF2-3E38-454B-B320-3449DBE51E8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ADB4D-FA6D-B34D-8952-47F6985E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15BA1-F448-F8BD-E7ED-B66C9729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7B70-B024-42E9-92D6-FC2F130F7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EEC6-6363-5BFB-D66C-F1C978CD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6A1F7-1AFA-3438-E4F8-D267F7A2C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C7793-13B2-721C-80AB-F547DEBF8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6D199-5BC7-2157-3EE5-E2A9C9ED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BCF2-3E38-454B-B320-3449DBE51E8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F41E4-C0A8-58B1-7A3C-617BB69C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FF60B-64AA-544B-049C-E3753C51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7B70-B024-42E9-92D6-FC2F130F7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DA2D4-DF87-0FF9-C151-DE2D9FF0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E3D39-6B74-7520-F80D-1BCCBE196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76233-7FEA-0D2C-B3E2-836E89213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8E59BB-4DC7-B3D0-7E2E-303116B9A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EF7FF-E3AA-C538-CBAD-DA1D89C1E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11DB7A-5A96-2127-E1D1-54E55B9C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BCF2-3E38-454B-B320-3449DBE51E8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F856F6-F5D5-58FA-9E06-47B9E084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B9B5E3-8262-A34A-D05A-B791DFCF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7B70-B024-42E9-92D6-FC2F130F7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198D-B21A-6380-6830-1400EB77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EBB77B-D016-D908-4126-04828D3C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BCF2-3E38-454B-B320-3449DBE51E8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BA710-BAD6-7F14-43F8-547113A9A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2365C-562F-D0B9-A5F0-70879F11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7B70-B024-42E9-92D6-FC2F130F7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8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8F48F-A08D-E9EA-C742-4E6C5B50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BCF2-3E38-454B-B320-3449DBE51E8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2A33DF-5051-B4A7-E11A-F37D096A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5CEE2-752B-433C-894A-E67D2F00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7B70-B024-42E9-92D6-FC2F130F7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2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F39B-2893-D6EB-23D8-E61B5BC8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0705E-310D-ACAB-D6E9-FFC1FCD7E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B081C-09CE-EDE2-86B0-0B59D5498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5A1CD-9313-D01A-B30B-9F6431F3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BCF2-3E38-454B-B320-3449DBE51E8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E781E-2194-FA39-D914-A35FB717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E0D99-6CD7-DC85-9441-D4D300AA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7B70-B024-42E9-92D6-FC2F130F7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5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4A3E3-1F31-7B57-1BC7-3A9BBE9D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E7880D-2277-6ED2-1845-46989CDCF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C39E6-346C-352F-18B5-18E674D3F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0D072-7777-3AE3-7741-1BFCABB71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BCF2-3E38-454B-B320-3449DBE51E8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11C3C-222F-92FE-B21B-F59F39F2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B12E9-DB8C-156E-7419-3BE26634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7B70-B024-42E9-92D6-FC2F130F7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9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E9C309-AC3F-B16B-7825-33EB84BD7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145D8-0044-221E-0280-2E3B5283C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B6717-9E7C-0847-169A-C72CA60C4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9BCF2-3E38-454B-B320-3449DBE51E80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71DCB-90DD-1A4D-D7FD-0021CEE2A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5197-FADB-D3A1-43A1-A4F06BF16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7B70-B024-42E9-92D6-FC2F130F7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8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sgma.water.ca.gov/CalGWLive/#groundwate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enny.NunezRodriguez@maderacounty.co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gyoung@zanjeroams.com" TargetMode="External"/><Relationship Id="rId4" Type="http://schemas.openxmlformats.org/officeDocument/2006/relationships/hyperlink" Target="mailto:flyles@zanjeroams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33B739-B2D9-F0E9-D1A0-1E58FBC71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137770-91BF-8A6F-BE4E-1DFAEECB56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Madera County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Drought and Water Shortage Risk Analysis and Response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3ED86-AE36-3E78-5355-2315F8368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Pursuant to Senate Bill 552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EBD79-732D-2930-CDEA-C019A9F1F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532" y="6157865"/>
            <a:ext cx="2206943" cy="609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9ADE80-0220-FB99-B9EF-F4A06C310E61}"/>
              </a:ext>
            </a:extLst>
          </p:cNvPr>
          <p:cNvSpPr txBox="1"/>
          <p:nvPr/>
        </p:nvSpPr>
        <p:spPr>
          <a:xfrm>
            <a:off x="3891516" y="6528386"/>
            <a:ext cx="4731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Photo credit: Cristina Anne Costello, </a:t>
            </a:r>
            <a:r>
              <a:rPr lang="en-US" sz="1600" b="1" dirty="0" err="1">
                <a:solidFill>
                  <a:schemeClr val="bg1"/>
                </a:solidFill>
              </a:rPr>
              <a:t>Unsplash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AF017-5D99-8791-10C9-DE1106222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00" y="5584328"/>
            <a:ext cx="13229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4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A1C7-90EE-BE85-E708-B585BB2E7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Bill 552 requirements for counties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B890C-B0E2-AF85-E03C-AD1FD445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Establish County Task Force or alternative </a:t>
            </a:r>
            <a:r>
              <a:rPr lang="en-US" dirty="0">
                <a:solidFill>
                  <a:srgbClr val="FF0000"/>
                </a:solidFill>
              </a:rPr>
              <a:t>(the Drought Workgroup)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Assess Drought &amp; Water Shortage Risk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Emergency Drinking Water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 Consolidations for Existing Water Systems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 Domestic Well Mitigation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 Steps to Implement the Plan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Consider Local, State, and Federal Funding Sources to Implement Plan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Water Code Section 10609.70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9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1519-9937-3D23-D378-4BC5B4F47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C8F2-C024-D6E5-3E03-3DAF20D3B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and background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Identification of Drought &amp; Water Shortage Risk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Small System Consolidation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Shortage Response Actions (Action Plan)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Conclusions and Recommendations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E179FB-6D03-3775-5B6C-FA3164B36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0" t="1591" r="2628" b="2119"/>
          <a:stretch/>
        </p:blipFill>
        <p:spPr>
          <a:xfrm>
            <a:off x="8449036" y="1027906"/>
            <a:ext cx="3487325" cy="45063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50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2D64-6FB3-9467-95AC-5334D2EC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39711-7E2A-3744-DC2B-4F98C1EED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78" t="11268" b="36190"/>
          <a:stretch/>
        </p:blipFill>
        <p:spPr>
          <a:xfrm>
            <a:off x="668592" y="2821396"/>
            <a:ext cx="4896977" cy="31861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D36C5C-CEB6-9619-6AF1-854E4C8DCE36}"/>
              </a:ext>
            </a:extLst>
          </p:cNvPr>
          <p:cNvSpPr txBox="1"/>
          <p:nvPr/>
        </p:nvSpPr>
        <p:spPr>
          <a:xfrm>
            <a:off x="255022" y="6308209"/>
            <a:ext cx="634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Accessed at: </a:t>
            </a:r>
            <a:r>
              <a:rPr lang="en-US" dirty="0">
                <a:hlinkClick r:id="rId4"/>
              </a:rPr>
              <a:t>https://sgma.water.ca.gov/CalGWLive/#groundwater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6F64A-1CCB-3D72-E14E-2583435DB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310" y="3826328"/>
            <a:ext cx="4746828" cy="2851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777E3F-CE18-FC51-32AE-E540DE5E3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500" y="669358"/>
            <a:ext cx="4404264" cy="28512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31CC67-4C6D-8771-2B57-EBCC80DF05D6}"/>
              </a:ext>
            </a:extLst>
          </p:cNvPr>
          <p:cNvSpPr txBox="1"/>
          <p:nvPr/>
        </p:nvSpPr>
        <p:spPr>
          <a:xfrm>
            <a:off x="6402039" y="3488417"/>
            <a:ext cx="3376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LA Times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C604C-A25E-A681-886B-5976B345FBAC}"/>
              </a:ext>
            </a:extLst>
          </p:cNvPr>
          <p:cNvSpPr txBox="1"/>
          <p:nvPr/>
        </p:nvSpPr>
        <p:spPr>
          <a:xfrm>
            <a:off x="851310" y="148475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History of Dry Wells &amp; Future Susceptibility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Less Reliable Wells in Fractured Rock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Social Vulnerability </a:t>
            </a:r>
          </a:p>
        </p:txBody>
      </p:sp>
    </p:spTree>
    <p:extLst>
      <p:ext uri="{BB962C8B-B14F-4D97-AF65-F5344CB8AC3E}">
        <p14:creationId xmlns:p14="http://schemas.microsoft.com/office/powerpoint/2010/main" val="104935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96961-E571-D600-678A-999DADCE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System Consolidations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DA103-6EDF-7AB4-97B8-08BCF82C8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600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will NOT be issuing recommendations for </a:t>
            </a:r>
            <a:r>
              <a:rPr lang="en-US" i="1" dirty="0"/>
              <a:t>specific</a:t>
            </a:r>
            <a:r>
              <a:rPr lang="en-US" dirty="0"/>
              <a:t> systems to consolidate. Rather, we are identifying types of opportunities.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53571-067D-C4CD-4570-3EFED533A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7" b="8666"/>
          <a:stretch/>
        </p:blipFill>
        <p:spPr bwMode="auto">
          <a:xfrm>
            <a:off x="4232031" y="1690688"/>
            <a:ext cx="7533448" cy="4809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665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7E51B-9E97-E563-2C6F-779C44C2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Action Plan has a staged approach: 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89006A9F-2C28-3447-9CD1-9916402F5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473095"/>
              </p:ext>
            </p:extLst>
          </p:nvPr>
        </p:nvGraphicFramePr>
        <p:xfrm>
          <a:off x="705396" y="1513113"/>
          <a:ext cx="10515600" cy="5043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891408560"/>
                    </a:ext>
                  </a:extLst>
                </a:gridCol>
                <a:gridCol w="1915884">
                  <a:extLst>
                    <a:ext uri="{9D8B030D-6E8A-4147-A177-3AD203B41FA5}">
                      <a16:colId xmlns:a16="http://schemas.microsoft.com/office/drawing/2014/main" val="1283130958"/>
                    </a:ext>
                  </a:extLst>
                </a:gridCol>
                <a:gridCol w="1948543">
                  <a:extLst>
                    <a:ext uri="{9D8B030D-6E8A-4147-A177-3AD203B41FA5}">
                      <a16:colId xmlns:a16="http://schemas.microsoft.com/office/drawing/2014/main" val="1544389235"/>
                    </a:ext>
                  </a:extLst>
                </a:gridCol>
                <a:gridCol w="2122714">
                  <a:extLst>
                    <a:ext uri="{9D8B030D-6E8A-4147-A177-3AD203B41FA5}">
                      <a16:colId xmlns:a16="http://schemas.microsoft.com/office/drawing/2014/main" val="3462296421"/>
                    </a:ext>
                  </a:extLst>
                </a:gridCol>
                <a:gridCol w="2425339">
                  <a:extLst>
                    <a:ext uri="{9D8B030D-6E8A-4147-A177-3AD203B41FA5}">
                      <a16:colId xmlns:a16="http://schemas.microsoft.com/office/drawing/2014/main" val="2927058657"/>
                    </a:ext>
                  </a:extLst>
                </a:gridCol>
              </a:tblGrid>
              <a:tr h="7735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Drought Stage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Tracking Measure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Response Actions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601434"/>
                  </a:ext>
                </a:extLst>
              </a:tr>
              <a:tr h="759481">
                <a:tc vMerge="1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Drought 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GW decline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Dry Wells Reports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Current Year Hydrology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Response Actions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9716082"/>
                  </a:ext>
                </a:extLst>
              </a:tr>
              <a:tr h="114891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0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&lt;15 ft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&lt;4 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 80% of avg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SJR runoff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Baseline Actions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41008920"/>
                  </a:ext>
                </a:extLst>
              </a:tr>
              <a:tr h="114891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15-30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50-80% of avg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SJR runoff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Moderate Actions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990920"/>
                  </a:ext>
                </a:extLst>
              </a:tr>
              <a:tr h="114891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&gt;30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&lt;50% of avg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SJR runoff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Severe Actions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86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73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808E3-FBE0-1B29-082B-DBA20E6B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9514" cy="1325563"/>
          </a:xfrm>
        </p:spPr>
        <p:txBody>
          <a:bodyPr/>
          <a:lstStyle/>
          <a:p>
            <a:r>
              <a:rPr lang="en-US" dirty="0"/>
              <a:t>Plan implementation: agency roles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46108-629B-6577-F61C-7C9A8797C3E6}"/>
              </a:ext>
            </a:extLst>
          </p:cNvPr>
          <p:cNvSpPr txBox="1"/>
          <p:nvPr/>
        </p:nvSpPr>
        <p:spPr>
          <a:xfrm>
            <a:off x="3766458" y="1658030"/>
            <a:ext cx="4724400" cy="29546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Madera County Department of Water &amp; Natural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Lead agency for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Ongoing monitoring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Constituent communication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Coordination with other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No method to raise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1C525C-606E-EA47-1E6F-F59744380C2D}"/>
              </a:ext>
            </a:extLst>
          </p:cNvPr>
          <p:cNvSpPr txBox="1"/>
          <p:nvPr/>
        </p:nvSpPr>
        <p:spPr>
          <a:xfrm>
            <a:off x="436639" y="4322281"/>
            <a:ext cx="2315797" cy="221599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Local GSAs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Groundwater monitoring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Fees fund domestic well mitigation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0484D-FC96-3A89-42D2-8E0D8E558009}"/>
              </a:ext>
            </a:extLst>
          </p:cNvPr>
          <p:cNvSpPr txBox="1"/>
          <p:nvPr/>
        </p:nvSpPr>
        <p:spPr>
          <a:xfrm>
            <a:off x="6399448" y="4808873"/>
            <a:ext cx="2601686" cy="190821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Department of Water Resources DWR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Funding/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Maintain data portals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5555E-DFB9-EF2C-5B72-E081B044AA39}"/>
              </a:ext>
            </a:extLst>
          </p:cNvPr>
          <p:cNvSpPr txBox="1"/>
          <p:nvPr/>
        </p:nvSpPr>
        <p:spPr>
          <a:xfrm>
            <a:off x="296791" y="1713823"/>
            <a:ext cx="2732315" cy="221599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Madera County Sheriff’s 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Assist in emergency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A6C5A-4FEF-0DE7-2E88-0D888E266848}"/>
              </a:ext>
            </a:extLst>
          </p:cNvPr>
          <p:cNvSpPr txBox="1"/>
          <p:nvPr/>
        </p:nvSpPr>
        <p:spPr>
          <a:xfrm>
            <a:off x="9213610" y="1723589"/>
            <a:ext cx="2732315" cy="33239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Self-Help Enterprises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Deliver emergency water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Assist with well reporting &amp; stakeholder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C7D0654-2FF4-51FB-DA38-AD04B23E4BED}"/>
              </a:ext>
            </a:extLst>
          </p:cNvPr>
          <p:cNvSpPr/>
          <p:nvPr/>
        </p:nvSpPr>
        <p:spPr>
          <a:xfrm rot="10464777">
            <a:off x="3042561" y="2830949"/>
            <a:ext cx="58238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174E47C-B040-D21A-B977-FFD197CC9E74}"/>
              </a:ext>
            </a:extLst>
          </p:cNvPr>
          <p:cNvSpPr/>
          <p:nvPr/>
        </p:nvSpPr>
        <p:spPr>
          <a:xfrm rot="7933182">
            <a:off x="3178942" y="4895054"/>
            <a:ext cx="58238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4F471F1-E062-D610-B424-95893388DC8B}"/>
              </a:ext>
            </a:extLst>
          </p:cNvPr>
          <p:cNvSpPr/>
          <p:nvPr/>
        </p:nvSpPr>
        <p:spPr>
          <a:xfrm rot="3060088">
            <a:off x="5545753" y="4895053"/>
            <a:ext cx="58238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F434033-1DCB-BAFC-2BA1-AC354067A0C6}"/>
              </a:ext>
            </a:extLst>
          </p:cNvPr>
          <p:cNvSpPr/>
          <p:nvPr/>
        </p:nvSpPr>
        <p:spPr>
          <a:xfrm rot="960122">
            <a:off x="8544714" y="2931485"/>
            <a:ext cx="58238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1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976A-7B47-4D52-A958-A013EFC05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BD17A-DAF6-377A-BF6A-14825AC225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Contact: </a:t>
            </a:r>
          </a:p>
          <a:p>
            <a:r>
              <a:rPr lang="en-US" dirty="0"/>
              <a:t>Jenny Nunez-Rodriguez – </a:t>
            </a:r>
            <a:r>
              <a:rPr lang="en-US" dirty="0">
                <a:hlinkClick r:id="rId3"/>
              </a:rPr>
              <a:t>Jenny.NunezRodriguez@maderacounty.com</a:t>
            </a:r>
            <a:r>
              <a:rPr lang="en-US" dirty="0"/>
              <a:t> </a:t>
            </a:r>
          </a:p>
          <a:p>
            <a:r>
              <a:rPr lang="en-US" dirty="0"/>
              <a:t>Frank Lyles – </a:t>
            </a:r>
            <a:r>
              <a:rPr lang="en-US" dirty="0">
                <a:hlinkClick r:id="rId4"/>
              </a:rPr>
              <a:t>flyles@zanjeroams.com</a:t>
            </a:r>
            <a:r>
              <a:rPr lang="en-US" dirty="0"/>
              <a:t> </a:t>
            </a:r>
          </a:p>
          <a:p>
            <a:r>
              <a:rPr lang="en-US" dirty="0"/>
              <a:t>Greg Young – </a:t>
            </a:r>
            <a:r>
              <a:rPr lang="en-US" dirty="0">
                <a:hlinkClick r:id="rId5"/>
              </a:rPr>
              <a:t>gyoung@zanjeroams.com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24A461-5699-568B-B0D3-2BFA950DC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8666" y="6157865"/>
            <a:ext cx="2206943" cy="609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7B666-A85B-C877-0DFE-4CB39C455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700" y="5584328"/>
            <a:ext cx="13229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9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FAC3-F08A-1D9C-8C63-0184160B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Drought Planning for CA Water Suppliers 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A5272D56-4C51-27C1-607C-9B1FCC0F9E25}"/>
              </a:ext>
            </a:extLst>
          </p:cNvPr>
          <p:cNvSpPr/>
          <p:nvPr/>
        </p:nvSpPr>
        <p:spPr>
          <a:xfrm>
            <a:off x="988828" y="3859619"/>
            <a:ext cx="9750056" cy="5741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991A1-7E2F-BCB0-C736-7728AC538867}"/>
              </a:ext>
            </a:extLst>
          </p:cNvPr>
          <p:cNvSpPr txBox="1"/>
          <p:nvPr/>
        </p:nvSpPr>
        <p:spPr>
          <a:xfrm>
            <a:off x="2448819" y="3490287"/>
            <a:ext cx="9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3,000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4AD5ED-F57B-0CC2-FD31-FF3A61F23C7C}"/>
              </a:ext>
            </a:extLst>
          </p:cNvPr>
          <p:cNvSpPr/>
          <p:nvPr/>
        </p:nvSpPr>
        <p:spPr>
          <a:xfrm>
            <a:off x="2762483" y="3874468"/>
            <a:ext cx="53163" cy="574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456DB-DA63-3AC1-CAAE-A0C98F56D392}"/>
              </a:ext>
            </a:extLst>
          </p:cNvPr>
          <p:cNvSpPr txBox="1"/>
          <p:nvPr/>
        </p:nvSpPr>
        <p:spPr>
          <a:xfrm>
            <a:off x="135563" y="3844770"/>
            <a:ext cx="1317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service connections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70BB5E-68EB-9CA1-7FFE-43C8C56422C8}"/>
              </a:ext>
            </a:extLst>
          </p:cNvPr>
          <p:cNvSpPr txBox="1"/>
          <p:nvPr/>
        </p:nvSpPr>
        <p:spPr>
          <a:xfrm>
            <a:off x="10746851" y="3826009"/>
            <a:ext cx="1317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Fewer service connections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040201-77F4-5843-D832-29FB0FEF9A0C}"/>
              </a:ext>
            </a:extLst>
          </p:cNvPr>
          <p:cNvSpPr txBox="1"/>
          <p:nvPr/>
        </p:nvSpPr>
        <p:spPr>
          <a:xfrm>
            <a:off x="9569317" y="3482863"/>
            <a:ext cx="9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5835B7-986B-1881-D702-B2DDE8F08CC9}"/>
              </a:ext>
            </a:extLst>
          </p:cNvPr>
          <p:cNvSpPr/>
          <p:nvPr/>
        </p:nvSpPr>
        <p:spPr>
          <a:xfrm>
            <a:off x="9701329" y="3874468"/>
            <a:ext cx="53163" cy="574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B3165-CFBF-0E53-6EB6-5D0AEF1294A0}"/>
              </a:ext>
            </a:extLst>
          </p:cNvPr>
          <p:cNvSpPr txBox="1"/>
          <p:nvPr/>
        </p:nvSpPr>
        <p:spPr>
          <a:xfrm>
            <a:off x="7935007" y="3490287"/>
            <a:ext cx="9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BD3E2A-DCD6-208C-78F6-68C5E8177CA7}"/>
              </a:ext>
            </a:extLst>
          </p:cNvPr>
          <p:cNvSpPr/>
          <p:nvPr/>
        </p:nvSpPr>
        <p:spPr>
          <a:xfrm>
            <a:off x="8140114" y="3874468"/>
            <a:ext cx="53163" cy="574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4A467D-9736-53E5-3593-8C4C9BB76E05}"/>
              </a:ext>
            </a:extLst>
          </p:cNvPr>
          <p:cNvSpPr txBox="1"/>
          <p:nvPr/>
        </p:nvSpPr>
        <p:spPr>
          <a:xfrm>
            <a:off x="1181161" y="2459775"/>
            <a:ext cx="1434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Urban Water Suppliers</a:t>
            </a:r>
          </a:p>
          <a:p>
            <a:r>
              <a:rPr lang="en-US" dirty="0"/>
              <a:t>and Wholesalers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534FE2-FD22-E2D9-3F3C-10120983DFC6}"/>
              </a:ext>
            </a:extLst>
          </p:cNvPr>
          <p:cNvSpPr txBox="1"/>
          <p:nvPr/>
        </p:nvSpPr>
        <p:spPr>
          <a:xfrm>
            <a:off x="8349260" y="2609390"/>
            <a:ext cx="1482344" cy="915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Small Water Suppliers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5C45C2-8FAE-B42C-13C9-CCC94EC3A18E}"/>
              </a:ext>
            </a:extLst>
          </p:cNvPr>
          <p:cNvSpPr txBox="1"/>
          <p:nvPr/>
        </p:nvSpPr>
        <p:spPr>
          <a:xfrm>
            <a:off x="9766497" y="2341923"/>
            <a:ext cx="1759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Domestic Wells and other privately supplied homes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B481EE-68F3-7B8C-7809-663A8E81C6C4}"/>
              </a:ext>
            </a:extLst>
          </p:cNvPr>
          <p:cNvSpPr txBox="1"/>
          <p:nvPr/>
        </p:nvSpPr>
        <p:spPr>
          <a:xfrm>
            <a:off x="1285207" y="4887780"/>
            <a:ext cx="1477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Urban Water Management Plans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0BA06B-A905-FD9E-36AB-FD61C4696234}"/>
              </a:ext>
            </a:extLst>
          </p:cNvPr>
          <p:cNvSpPr txBox="1"/>
          <p:nvPr/>
        </p:nvSpPr>
        <p:spPr>
          <a:xfrm>
            <a:off x="3425080" y="4900108"/>
            <a:ext cx="2518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Abridged Water Shortage</a:t>
            </a:r>
          </a:p>
          <a:p>
            <a:r>
              <a:rPr lang="en-US" dirty="0">
                <a:solidFill>
                  <a:srgbClr val="FF0000"/>
                </a:solidFill>
              </a:rPr>
              <a:t>Contingency Plans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4357EBB9-F17A-CBD6-B661-57EA76553703}"/>
              </a:ext>
            </a:extLst>
          </p:cNvPr>
          <p:cNvSpPr/>
          <p:nvPr/>
        </p:nvSpPr>
        <p:spPr>
          <a:xfrm rot="16200000">
            <a:off x="1920606" y="4115825"/>
            <a:ext cx="242020" cy="11443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2352B1DB-C82E-3515-FDFB-ED9BE2187740}"/>
              </a:ext>
            </a:extLst>
          </p:cNvPr>
          <p:cNvSpPr/>
          <p:nvPr/>
        </p:nvSpPr>
        <p:spPr>
          <a:xfrm rot="16200000">
            <a:off x="4056961" y="3505520"/>
            <a:ext cx="236106" cy="2359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A2BB80-D857-7269-5C1B-23CA7155CBD4}"/>
              </a:ext>
            </a:extLst>
          </p:cNvPr>
          <p:cNvSpPr txBox="1"/>
          <p:nvPr/>
        </p:nvSpPr>
        <p:spPr>
          <a:xfrm>
            <a:off x="5182933" y="3474343"/>
            <a:ext cx="9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1,000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5D6CC9-F846-3D41-E3B0-3832D6B7B7ED}"/>
              </a:ext>
            </a:extLst>
          </p:cNvPr>
          <p:cNvSpPr/>
          <p:nvPr/>
        </p:nvSpPr>
        <p:spPr>
          <a:xfrm>
            <a:off x="5496597" y="3858524"/>
            <a:ext cx="53163" cy="574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4AD756-22E1-9F60-3B35-CE74FA9BDC7E}"/>
              </a:ext>
            </a:extLst>
          </p:cNvPr>
          <p:cNvSpPr txBox="1"/>
          <p:nvPr/>
        </p:nvSpPr>
        <p:spPr>
          <a:xfrm>
            <a:off x="4763398" y="2643346"/>
            <a:ext cx="131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Water Suppliers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19DA7C6D-74D7-478E-7BAA-1902A8DAB1B1}"/>
              </a:ext>
            </a:extLst>
          </p:cNvPr>
          <p:cNvSpPr/>
          <p:nvPr/>
        </p:nvSpPr>
        <p:spPr>
          <a:xfrm rot="16200000">
            <a:off x="9235860" y="3612891"/>
            <a:ext cx="325645" cy="22338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167457-A190-610B-244B-D13BE546AD3B}"/>
              </a:ext>
            </a:extLst>
          </p:cNvPr>
          <p:cNvSpPr txBox="1"/>
          <p:nvPr/>
        </p:nvSpPr>
        <p:spPr>
          <a:xfrm>
            <a:off x="8535750" y="4892426"/>
            <a:ext cx="20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County Responsible for Drought Plan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F719E5-00F3-2DA3-478C-B482E3A62580}"/>
              </a:ext>
            </a:extLst>
          </p:cNvPr>
          <p:cNvSpPr txBox="1"/>
          <p:nvPr/>
        </p:nvSpPr>
        <p:spPr>
          <a:xfrm>
            <a:off x="1588679" y="3998658"/>
            <a:ext cx="717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3,000+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A041D3-30AB-9E93-58A6-22409F03163E}"/>
              </a:ext>
            </a:extLst>
          </p:cNvPr>
          <p:cNvSpPr txBox="1"/>
          <p:nvPr/>
        </p:nvSpPr>
        <p:spPr>
          <a:xfrm>
            <a:off x="3676885" y="3991714"/>
            <a:ext cx="1847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2,999 - 1,000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BD5562-7501-60D7-69E6-23ECC3F69DDC}"/>
              </a:ext>
            </a:extLst>
          </p:cNvPr>
          <p:cNvSpPr txBox="1"/>
          <p:nvPr/>
        </p:nvSpPr>
        <p:spPr>
          <a:xfrm>
            <a:off x="6182189" y="4007658"/>
            <a:ext cx="1847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999 - 15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78FB07-3EEA-7EBD-E317-D0C8CA21DCEB}"/>
              </a:ext>
            </a:extLst>
          </p:cNvPr>
          <p:cNvSpPr txBox="1"/>
          <p:nvPr/>
        </p:nvSpPr>
        <p:spPr>
          <a:xfrm>
            <a:off x="8707427" y="3993625"/>
            <a:ext cx="698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14 - 5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2B451C-4990-2FB6-9815-20C272A5F8EC}"/>
              </a:ext>
            </a:extLst>
          </p:cNvPr>
          <p:cNvSpPr txBox="1"/>
          <p:nvPr/>
        </p:nvSpPr>
        <p:spPr>
          <a:xfrm>
            <a:off x="9909775" y="3998657"/>
            <a:ext cx="698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4 - 1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D696A5-C9A7-744E-CE14-59CEF0379D83}"/>
              </a:ext>
            </a:extLst>
          </p:cNvPr>
          <p:cNvSpPr txBox="1"/>
          <p:nvPr/>
        </p:nvSpPr>
        <p:spPr>
          <a:xfrm>
            <a:off x="5775686" y="4900707"/>
            <a:ext cx="2518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Drought Planning Elements to its Emergency Notification or Response Plan</a:t>
            </a: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A7F73786-8E01-E477-4E83-FA3F1B926D47}"/>
              </a:ext>
            </a:extLst>
          </p:cNvPr>
          <p:cNvSpPr/>
          <p:nvPr/>
        </p:nvSpPr>
        <p:spPr>
          <a:xfrm rot="16200000">
            <a:off x="6732003" y="3487107"/>
            <a:ext cx="236106" cy="2359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AE1E5C13-EAF1-819A-AC0A-10B3549093F1}"/>
              </a:ext>
            </a:extLst>
          </p:cNvPr>
          <p:cNvSpPr/>
          <p:nvPr/>
        </p:nvSpPr>
        <p:spPr>
          <a:xfrm rot="5400000">
            <a:off x="5445141" y="948273"/>
            <a:ext cx="259547" cy="49093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981E0A-4098-FD8C-1137-0BF7999889E5}"/>
              </a:ext>
            </a:extLst>
          </p:cNvPr>
          <p:cNvSpPr txBox="1"/>
          <p:nvPr/>
        </p:nvSpPr>
        <p:spPr>
          <a:xfrm>
            <a:off x="8461463" y="1528430"/>
            <a:ext cx="27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“Rural Communities” AKA Self-Supplied Communities</a:t>
            </a: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30BC4210-B7F1-45A9-62A0-3229344A4BCD}"/>
              </a:ext>
            </a:extLst>
          </p:cNvPr>
          <p:cNvSpPr/>
          <p:nvPr/>
        </p:nvSpPr>
        <p:spPr>
          <a:xfrm rot="5400000">
            <a:off x="9713153" y="777704"/>
            <a:ext cx="241346" cy="30190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FF7D85E2-9E0F-4A7C-1ED2-2E7AE7815869}"/>
              </a:ext>
            </a:extLst>
          </p:cNvPr>
          <p:cNvSpPr/>
          <p:nvPr/>
        </p:nvSpPr>
        <p:spPr>
          <a:xfrm rot="5400000">
            <a:off x="4490058" y="-1149077"/>
            <a:ext cx="231835" cy="68496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C77F55-6E1D-F422-AD92-49342108E0AC}"/>
              </a:ext>
            </a:extLst>
          </p:cNvPr>
          <p:cNvSpPr txBox="1"/>
          <p:nvPr/>
        </p:nvSpPr>
        <p:spPr>
          <a:xfrm>
            <a:off x="3676885" y="1745735"/>
            <a:ext cx="274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Water System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A288A8-226F-032B-5C58-B391509A0D15}"/>
              </a:ext>
            </a:extLst>
          </p:cNvPr>
          <p:cNvSpPr/>
          <p:nvPr/>
        </p:nvSpPr>
        <p:spPr>
          <a:xfrm>
            <a:off x="7979409" y="1370500"/>
            <a:ext cx="4043700" cy="5007935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3" grpId="0"/>
      <p:bldP spid="24" grpId="0" animBg="1"/>
      <p:bldP spid="25" grpId="0" animBg="1"/>
      <p:bldP spid="30" grpId="0"/>
      <p:bldP spid="32" grpId="0" animBg="1"/>
      <p:bldP spid="33" grpId="0"/>
      <p:bldP spid="39" grpId="0"/>
      <p:bldP spid="40" grpId="0" animBg="1"/>
      <p:bldP spid="41" grpId="0" animBg="1"/>
      <p:bldP spid="42" grpId="0"/>
      <p:bldP spid="43" grpId="0" animBg="1"/>
      <p:bldP spid="44" grpId="0" animBg="1"/>
      <p:bldP spid="45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687B2A1F3604FB44E1E8FFBE44523" ma:contentTypeVersion="17" ma:contentTypeDescription="Create a new document." ma:contentTypeScope="" ma:versionID="13d5c026cc7633ce8646ce2546ee9451">
  <xsd:schema xmlns:xsd="http://www.w3.org/2001/XMLSchema" xmlns:xs="http://www.w3.org/2001/XMLSchema" xmlns:p="http://schemas.microsoft.com/office/2006/metadata/properties" xmlns:ns2="177980f2-711d-43c5-af80-a1500bc247f8" xmlns:ns3="5debe52e-be95-4e46-baca-d99470f7cb5d" targetNamespace="http://schemas.microsoft.com/office/2006/metadata/properties" ma:root="true" ma:fieldsID="dddb1c5da41a1aa7f732a86b586b0a77" ns2:_="" ns3:_="">
    <xsd:import namespace="177980f2-711d-43c5-af80-a1500bc247f8"/>
    <xsd:import namespace="5debe52e-be95-4e46-baca-d99470f7cb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0f2-711d-43c5-af80-a1500bc24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f386598-50af-4c4e-a8f8-7a001c67d9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be52e-be95-4e46-baca-d99470f7cb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0579a2d-5fb0-4d30-9709-fc87ce356eae}" ma:internalName="TaxCatchAll" ma:showField="CatchAllData" ma:web="5debe52e-be95-4e46-baca-d99470f7cb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7980f2-711d-43c5-af80-a1500bc247f8">
      <Terms xmlns="http://schemas.microsoft.com/office/infopath/2007/PartnerControls"/>
    </lcf76f155ced4ddcb4097134ff3c332f>
    <TaxCatchAll xmlns="5debe52e-be95-4e46-baca-d99470f7cb5d" xsi:nil="true"/>
  </documentManagement>
</p:properties>
</file>

<file path=customXml/itemProps1.xml><?xml version="1.0" encoding="utf-8"?>
<ds:datastoreItem xmlns:ds="http://schemas.openxmlformats.org/officeDocument/2006/customXml" ds:itemID="{4784887E-26C6-4A50-867B-5155CE6231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00A9C3-BA42-4FE7-9DC5-75F91FE0FCF0}">
  <ds:schemaRefs>
    <ds:schemaRef ds:uri="177980f2-711d-43c5-af80-a1500bc247f8"/>
    <ds:schemaRef ds:uri="5debe52e-be95-4e46-baca-d99470f7cb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8083A3-A981-4FE6-B789-22A12F835333}">
  <ds:schemaRefs>
    <ds:schemaRef ds:uri="http://schemas.microsoft.com/office/2006/metadata/properties"/>
    <ds:schemaRef ds:uri="http://schemas.microsoft.com/office/infopath/2007/PartnerControls"/>
    <ds:schemaRef ds:uri="177980f2-711d-43c5-af80-a1500bc247f8"/>
    <ds:schemaRef ds:uri="5debe52e-be95-4e46-baca-d99470f7cb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3429</TotalTime>
  <Words>430</Words>
  <Application>Microsoft Office PowerPoint</Application>
  <PresentationFormat>Widescreen</PresentationFormat>
  <Paragraphs>103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Madera County  Drought and Water Shortage Risk Analysis and Response Plan</vt:lpstr>
      <vt:lpstr>Senate Bill 552 requirements for counties </vt:lpstr>
      <vt:lpstr>Plan Outline </vt:lpstr>
      <vt:lpstr>Risk Factors </vt:lpstr>
      <vt:lpstr>Small System Consolidations </vt:lpstr>
      <vt:lpstr>Draft Action Plan has a staged approach: </vt:lpstr>
      <vt:lpstr>Plan implementation: agency roles</vt:lpstr>
      <vt:lpstr>Thank you!</vt:lpstr>
      <vt:lpstr>Drought Planning for CA Water Suppliers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Lyles</dc:creator>
  <cp:lastModifiedBy>Jenny Nunez-Rodriguez</cp:lastModifiedBy>
  <cp:revision>38</cp:revision>
  <dcterms:created xsi:type="dcterms:W3CDTF">2022-07-12T22:26:56Z</dcterms:created>
  <dcterms:modified xsi:type="dcterms:W3CDTF">2023-05-19T17:42:52Z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0x010100700687B2A1F3604FB44E1E8FFBE44523</vt:lpwstr>
  </property>
  <property fmtid="{D5CDD505-2E9C-101B-9397-08002B2CF9AE}" pid="3" name="MediaServiceImageTags">
    <vt:lpwstr/>
  </property>
</Properties>
</file>