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3" r:id="rId5"/>
    <p:sldMasterId id="2147484332" r:id="rId6"/>
    <p:sldMasterId id="2147484365" r:id="rId7"/>
    <p:sldMasterId id="2147484377" r:id="rId8"/>
  </p:sldMasterIdLst>
  <p:notesMasterIdLst>
    <p:notesMasterId r:id="rId35"/>
  </p:notesMasterIdLst>
  <p:handoutMasterIdLst>
    <p:handoutMasterId r:id="rId36"/>
  </p:handoutMasterIdLst>
  <p:sldIdLst>
    <p:sldId id="268" r:id="rId9"/>
    <p:sldId id="1259" r:id="rId10"/>
    <p:sldId id="544" r:id="rId11"/>
    <p:sldId id="1212" r:id="rId12"/>
    <p:sldId id="1258" r:id="rId13"/>
    <p:sldId id="1256" r:id="rId14"/>
    <p:sldId id="1240" r:id="rId15"/>
    <p:sldId id="1241" r:id="rId16"/>
    <p:sldId id="1242" r:id="rId17"/>
    <p:sldId id="1245" r:id="rId18"/>
    <p:sldId id="1247" r:id="rId19"/>
    <p:sldId id="1257" r:id="rId20"/>
    <p:sldId id="257" r:id="rId21"/>
    <p:sldId id="266" r:id="rId22"/>
    <p:sldId id="262" r:id="rId23"/>
    <p:sldId id="263" r:id="rId24"/>
    <p:sldId id="264" r:id="rId25"/>
    <p:sldId id="265" r:id="rId26"/>
    <p:sldId id="256" r:id="rId27"/>
    <p:sldId id="1456" r:id="rId28"/>
    <p:sldId id="1460" r:id="rId29"/>
    <p:sldId id="1458" r:id="rId30"/>
    <p:sldId id="1459" r:id="rId31"/>
    <p:sldId id="258" r:id="rId32"/>
    <p:sldId id="260" r:id="rId33"/>
    <p:sldId id="259" r:id="rId34"/>
  </p:sldIdLst>
  <p:sldSz cx="12192000" cy="6858000"/>
  <p:notesSz cx="7010400" cy="92964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99BD0E-AB2D-EA1A-3233-0B2C036037DD}" name="Nancy Phan" initials="NP" userId="S::nphan@raftelis.com::2ae995ce-461d-42b0-aabc-d02ec006ee66" providerId="AD"/>
  <p188:author id="{D9C80E31-E22A-E7CC-7E26-FF3E70BB03E1}" name="Samantha Villegas" initials="SV" userId="S::svillegas@raftelis.com::bef28b24-7f90-4f1d-8c73-34643e5eeda6" providerId="AD"/>
  <p188:author id="{DFB9B349-3CFF-E530-3FEF-71743F2BDC95}" name="Kevin Kostiuk" initials="KK" userId="S::KKostiuk@raftelis.com::44b94222-88d6-4db2-abd8-f72ab8919ef2" providerId="AD"/>
  <p188:author id="{BC9CBD4A-E151-9ECC-455A-1974EAFFEE14}" name="Ellyse Ritchie" initials="ER" userId="S::eritchie@raftelis.com::fd026b02-6d52-401f-8906-c2fe5d05644e" providerId="AD"/>
  <p188:author id="{486CC0E6-925E-4C3F-09B6-E5D9B3A5974A}" name="Ellyse Szczepanski" initials="ES" userId="S::eszczepanski@raftelis.com::fd026b02-6d52-401f-8906-c2fe5d05644e" providerId="AD"/>
  <p188:author id="{79DEB0FD-90C2-5854-6DD2-A84741E742AC}" name="Kevin Kostiuk" initials="KK" userId="S::kkostiuk@raftelis.com::44b94222-88d6-4db2-abd8-f72ab8919ef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Wahula" initials="AW" lastIdx="5" clrIdx="0">
    <p:extLst>
      <p:ext uri="{19B8F6BF-5375-455C-9EA6-DF929625EA0E}">
        <p15:presenceInfo xmlns:p15="http://schemas.microsoft.com/office/powerpoint/2012/main" userId="S::awahula@raftelis.com::c39c889e-c53e-4ebd-8d28-5186dd40f49e" providerId="AD"/>
      </p:ext>
    </p:extLst>
  </p:cmAuthor>
  <p:cmAuthor id="2" name="Jonathan Jordan" initials="JJ" lastIdx="20" clrIdx="1">
    <p:extLst>
      <p:ext uri="{19B8F6BF-5375-455C-9EA6-DF929625EA0E}">
        <p15:presenceInfo xmlns:p15="http://schemas.microsoft.com/office/powerpoint/2012/main" userId="S::jjordan@raftelis.com::ab374712-c1d5-419a-8e29-d6a37eabfd2a" providerId="AD"/>
      </p:ext>
    </p:extLst>
  </p:cmAuthor>
  <p:cmAuthor id="3" name="Kevin Kostiuk" initials="KK" lastIdx="9" clrIdx="2">
    <p:extLst>
      <p:ext uri="{19B8F6BF-5375-455C-9EA6-DF929625EA0E}">
        <p15:presenceInfo xmlns:p15="http://schemas.microsoft.com/office/powerpoint/2012/main" userId="S::kkostiuk@raftelis.com::44b94222-88d6-4db2-abd8-f72ab8919e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B40"/>
    <a:srgbClr val="FFFFFF"/>
    <a:srgbClr val="1F85C7"/>
    <a:srgbClr val="189238"/>
    <a:srgbClr val="F0F0F0"/>
    <a:srgbClr val="6D8076"/>
    <a:srgbClr val="D7D7D7"/>
    <a:srgbClr val="F9E087"/>
    <a:srgbClr val="00000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992D74-C8C3-4AE8-AF1A-159523E34E3A}" v="130" dt="2025-05-28T23:25:59.7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36" autoAdjust="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018781-FBF9-354C-A025-C49C596164BA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8FFD40-13C9-7B48-A0BE-E251E1E33FE5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8E2375-F1B1-284C-A827-B0E603FD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39FA9-3E6A-9345-A92E-28ABDEC440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01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C4F1B-3A65-34B9-00D6-571676F7D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FBBE0D-606A-FBD9-B2CF-8D874E3DDD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9F0704-6539-A9A9-EC3C-5526C49A4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buFont typeface="Arial" panose="020B0604020202020204" pitchFamily="34" charset="0"/>
              <a:buChar char="•"/>
            </a:pPr>
            <a:endParaRPr lang="en-US" dirty="0"/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Cost share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Memorandum of Understanding (MOU), Madera GSP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Cost to be shared 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Madera County –GSA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City of Madera GSA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Madera Irrigation  District</a:t>
            </a:r>
            <a:endParaRPr lang="en-US" dirty="0"/>
          </a:p>
          <a:p>
            <a:pPr marL="349415" indent="-349415">
              <a:buFont typeface="Arial" panose="020B0604020202020204" pitchFamily="34" charset="0"/>
              <a:buChar char="•"/>
            </a:pPr>
            <a:endParaRPr lang="en-US" dirty="0"/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Costst</a:t>
            </a:r>
            <a:r>
              <a:rPr lang="en-US" dirty="0"/>
              <a:t> were offset by funding </a:t>
            </a:r>
            <a:r>
              <a:rPr lang="en-US" dirty="0" err="1"/>
              <a:t>fromProp</a:t>
            </a:r>
            <a:r>
              <a:rPr lang="en-US" dirty="0"/>
              <a:t> 68 Grant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5B8B6-E7BB-A147-E5C4-04EBA5165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84893">
              <a:defRPr/>
            </a:pPr>
            <a:fld id="{80439FA9-3E6A-9345-A92E-28ABDEC44052}" type="slidenum">
              <a:rPr lang="en-US" kern="0">
                <a:solidFill>
                  <a:prstClr val="black"/>
                </a:solidFill>
                <a:latin typeface="Calibri" panose="020F0502020204030204"/>
              </a:rPr>
              <a:pPr defTabSz="984893">
                <a:defRPr/>
              </a:pPr>
              <a:t>20</a:t>
            </a:fld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6561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8D06BEF4-47C1-4858-99AD-9EBFC738F322}" type="slidenum">
              <a:rPr lang="en-US" kern="0">
                <a:solidFill>
                  <a:sysClr val="windowText" lastClr="000000"/>
                </a:solidFill>
              </a:rPr>
              <a:pPr defTabSz="931774">
                <a:defRPr/>
              </a:pPr>
              <a:t>22</a:t>
            </a:fld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34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item is to recommend approval to the Board of Directors for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39FA9-3E6A-9345-A92E-28ABDEC440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38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6CFFF-F363-6474-673C-78EC5387E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3D7E62-4881-BBC8-019A-79197E6CD5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A02666-AB34-98F3-AF1C-0B53E70EB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item is to recommend approval to the Board of Directors for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1733A-94A6-399E-9DBD-A59793852C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39FA9-3E6A-9345-A92E-28ABDEC440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47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768CB-3A24-DD01-D7D5-7D4F1AD34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3FC623-40E3-D0CE-1698-267E5DA030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B92B9-B045-69CA-CAE0-9879BF3A3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item is to recommend approval to the Board of Directors for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AD30E-452B-6297-FA09-C2AC846E7E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39FA9-3E6A-9345-A92E-28ABDEC4405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37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9A871-16BF-E652-8946-5950366BC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A02998-D143-2B31-8C72-F8E92E8D56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56EEAB-812B-6721-FCAC-B03B4A3001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item is to recommend approval to the Board of Directors for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10742-9633-CC75-A9BF-927637FB3C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39FA9-3E6A-9345-A92E-28ABDEC4405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95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9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94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08BD9-3F8F-4B7F-7D2F-3A454E6B3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8BD898-D976-FD92-8608-C89A03973E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8D24C3-8FC5-ADF0-6F7C-7A082D5E8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D4DD0-0FB0-A4D6-4C00-AE8327A1CE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5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420C9-A278-7A7C-6984-5283DFA83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48DF4A-600E-22CC-FE70-A6E713B06D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39F9B6-587F-8BAD-CB2C-78B802C52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6C1F0-76D9-238C-6531-62F477FA96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78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98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8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AFC28-A54E-71A9-BC9E-C13CFDB82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50C13E-6528-4131-3FA7-8C76D57D4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2CC74D-9FF0-A3AB-4FC5-65614F1EA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61D01-D6D7-89B3-16DD-35B22A5D50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61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8D06BEF4-47C1-4858-99AD-9EBFC738F322}" type="slidenum">
              <a:rPr lang="en-US" kern="0">
                <a:solidFill>
                  <a:sysClr val="windowText" lastClr="000000"/>
                </a:solidFill>
              </a:rPr>
              <a:pPr defTabSz="931774">
                <a:defRPr/>
              </a:pPr>
              <a:t>19</a:t>
            </a:fld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0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2" y="582032"/>
            <a:ext cx="10177669" cy="8448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3" y="1822623"/>
            <a:ext cx="10177671" cy="4142750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>
                <a:solidFill>
                  <a:schemeClr val="tx2"/>
                </a:solidFill>
              </a:defRPr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>
                <a:solidFill>
                  <a:schemeClr val="tx2"/>
                </a:solidFill>
              </a:defRPr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>
                <a:solidFill>
                  <a:schemeClr val="tx2"/>
                </a:solidFill>
              </a:defRPr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>
                <a:solidFill>
                  <a:schemeClr val="tx2"/>
                </a:solidFill>
              </a:defRPr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467B6-195B-48D0-A073-7B05C1343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1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23D8C-2E8B-40DA-9F4A-85F642D64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 27">
            <a:extLst>
              <a:ext uri="{FF2B5EF4-FFF2-40B4-BE49-F238E27FC236}">
                <a16:creationId xmlns:a16="http://schemas.microsoft.com/office/drawing/2014/main" id="{84C02D66-3C2C-48DA-9457-10C7141220BA}"/>
              </a:ext>
            </a:extLst>
          </p:cNvPr>
          <p:cNvSpPr>
            <a:spLocks noEditPoints="1"/>
          </p:cNvSpPr>
          <p:nvPr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3D003-5DED-4EF9-97EA-70394ED1A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2192000" cy="5505451"/>
          </a:xfrm>
          <a:noFill/>
        </p:spPr>
        <p:txBody>
          <a:bodyPr anchor="ctr">
            <a:normAutofit/>
          </a:bodyPr>
          <a:lstStyle>
            <a:lvl1pPr algn="ctr">
              <a:defRPr sz="8800" b="1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Divider</a:t>
            </a:r>
          </a:p>
          <a:p>
            <a:pPr lvl="0"/>
            <a:r>
              <a:rPr lang="en-US"/>
              <a:t>Slide</a:t>
            </a:r>
          </a:p>
        </p:txBody>
      </p:sp>
      <p:sp>
        <p:nvSpPr>
          <p:cNvPr id="5" name="Freeform 27">
            <a:extLst>
              <a:ext uri="{FF2B5EF4-FFF2-40B4-BE49-F238E27FC236}">
                <a16:creationId xmlns:a16="http://schemas.microsoft.com/office/drawing/2014/main" id="{42EC1F4C-F8E7-4228-8723-739FC90A548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2207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- 2 Blocks Staggered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33" y="946704"/>
            <a:ext cx="4057016" cy="124984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85842" y="568960"/>
            <a:ext cx="6106159" cy="400304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rgbClr val="D7D7D7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058160" y="4572000"/>
            <a:ext cx="506984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7153D-9F64-427B-A86A-225804AEA4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6949" y="2724150"/>
            <a:ext cx="3879851" cy="13195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69B21F-B1AB-4906-B012-180B362B19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77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Right - Large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21" y="946702"/>
            <a:ext cx="4066580" cy="1810146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E29A0-63F1-4D48-BC54-639046B1B4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A4EA838-01AE-42D3-A2E5-DA12D68066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9421" y="3155611"/>
            <a:ext cx="4066580" cy="238538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9865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- Large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946704"/>
            <a:ext cx="4067176" cy="200297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C20C475-CFD8-44C2-886A-7185769DC7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9963" y="1125538"/>
            <a:ext cx="5072863" cy="5732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FCCF7-ED4F-407B-8223-E7B5234B683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EFEDB9-3479-45FE-8C8E-D8EE7603C0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9175" y="3360762"/>
            <a:ext cx="3879851" cy="225337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232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- Large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52203-2C14-4717-BDF2-20F053042FF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7B713C3-2086-489D-AC25-4BB8AA218C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310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6526" y="872532"/>
            <a:ext cx="9155869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70258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977219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52388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12753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CD5ECE9-07F3-4245-84D9-BB509B0F9DB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0257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4C235B5-7F90-46E0-A3AA-EB61192441D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68549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A2BF56E3-24FE-4090-AC43-F40809F9F0F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2977219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695DE721-A52E-435D-8CB6-736F09A01DF5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5152387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6" name="Content Placeholder 14">
            <a:extLst>
              <a:ext uri="{FF2B5EF4-FFF2-40B4-BE49-F238E27FC236}">
                <a16:creationId xmlns:a16="http://schemas.microsoft.com/office/drawing/2014/main" id="{0E3B311D-D4B0-4355-9B29-4458B22A9C8C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312753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4B108C69-1D3E-4E22-AFFE-2452F52BA1E6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68549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05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quare Images with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6526" y="363571"/>
            <a:ext cx="9155869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70258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977219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52388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12753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4C235B5-7F90-46E0-A3AA-EB61192441D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68549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AD14062-DCD3-457F-ADE7-61D3396AC71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0257" y="4163264"/>
            <a:ext cx="1910483" cy="1477410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63333083-6A99-46DB-8CCC-8187855EAE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77219" y="4163264"/>
            <a:ext cx="1910483" cy="1477410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44F99522-321B-4363-A069-25C6303706D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387" y="4163264"/>
            <a:ext cx="1910483" cy="1477410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1F22ECFE-7AB4-4E4E-B4C7-52FE812A1AB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12752" y="4163264"/>
            <a:ext cx="1910483" cy="1477410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EA49336D-955A-44B0-A844-B9CE7E4D9CE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68548" y="4163264"/>
            <a:ext cx="1910483" cy="1477410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5215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233897" y="629154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440857" y="629154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616025" y="629154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CD5ECE9-07F3-4245-84D9-BB509B0F9DB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233896" y="2699945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A2BF56E3-24FE-4090-AC43-F40809F9F0F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440857" y="2699945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695DE721-A52E-435D-8CB6-736F09A01DF5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616025" y="2699945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8229408-3D06-4144-A425-EE850EF362B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233897" y="3588696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F905C73-5E98-4078-ADCE-BBEC0940455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440857" y="3588696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7B303038-6C92-412A-820C-8A657567221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616025" y="3588696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D493435B-1D13-438A-AC5C-9696AC3A43FF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5233896" y="5659487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3" name="Content Placeholder 14">
            <a:extLst>
              <a:ext uri="{FF2B5EF4-FFF2-40B4-BE49-F238E27FC236}">
                <a16:creationId xmlns:a16="http://schemas.microsoft.com/office/drawing/2014/main" id="{0B971219-3AF5-4174-9B4F-A3B2634EED07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7440857" y="5659487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C70DFCD3-8364-43EE-B870-E5D10F04E9E7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616025" y="5659487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169CAD-F9B4-4D82-9804-A878E441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724046"/>
            <a:ext cx="3214464" cy="189384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6563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169CAD-F9B4-4D82-9804-A878E441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29" y="746960"/>
            <a:ext cx="2468548" cy="2314431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25CAE34-78A9-4356-ACAD-9C92E9E86CC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791257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B8F8AFF1-CB92-439B-A952-E7A3D17563DF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791255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F0CC05A5-E21B-4790-B789-E898A26E57E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791256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Content Placeholder 14">
            <a:extLst>
              <a:ext uri="{FF2B5EF4-FFF2-40B4-BE49-F238E27FC236}">
                <a16:creationId xmlns:a16="http://schemas.microsoft.com/office/drawing/2014/main" id="{0F45FB0C-86A8-48FA-858B-184C9BD2EB05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9791255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66A2CEC2-528D-470E-AEE4-D3C4669D14B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705282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Content Placeholder 14">
            <a:extLst>
              <a:ext uri="{FF2B5EF4-FFF2-40B4-BE49-F238E27FC236}">
                <a16:creationId xmlns:a16="http://schemas.microsoft.com/office/drawing/2014/main" id="{396D68DD-D066-41FA-9B37-1978963B453A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7705281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DD49F02-150E-42C0-ACE8-45E82EB80F0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7705280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Content Placeholder 14">
            <a:extLst>
              <a:ext uri="{FF2B5EF4-FFF2-40B4-BE49-F238E27FC236}">
                <a16:creationId xmlns:a16="http://schemas.microsoft.com/office/drawing/2014/main" id="{D8052C8B-3681-4A13-91BE-EEFB3A619E93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7705281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444C21B0-BAA8-48EB-A10D-E369B39105D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619305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Content Placeholder 14">
            <a:extLst>
              <a:ext uri="{FF2B5EF4-FFF2-40B4-BE49-F238E27FC236}">
                <a16:creationId xmlns:a16="http://schemas.microsoft.com/office/drawing/2014/main" id="{6F5C1A2E-CBF7-489E-9A4F-1E3922903A23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5619303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ACBC357B-C403-4A38-81F7-E0EEDF3FDA2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619303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Content Placeholder 14">
            <a:extLst>
              <a:ext uri="{FF2B5EF4-FFF2-40B4-BE49-F238E27FC236}">
                <a16:creationId xmlns:a16="http://schemas.microsoft.com/office/drawing/2014/main" id="{5C4FF271-4E33-4894-ACEA-29452D72E0D0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5619303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E87EAF39-EBEE-4739-8A2D-FF977773B5F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533326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Content Placeholder 14">
            <a:extLst>
              <a:ext uri="{FF2B5EF4-FFF2-40B4-BE49-F238E27FC236}">
                <a16:creationId xmlns:a16="http://schemas.microsoft.com/office/drawing/2014/main" id="{11B5E6CF-B6B6-4AFD-B194-F082456AD1F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533325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CCCACF2E-D5C2-4903-8A08-F186369C9446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533324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Content Placeholder 14">
            <a:extLst>
              <a:ext uri="{FF2B5EF4-FFF2-40B4-BE49-F238E27FC236}">
                <a16:creationId xmlns:a16="http://schemas.microsoft.com/office/drawing/2014/main" id="{400CA790-2C21-4B0B-81C1-3523DF7E7A34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3533325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18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133840" y="0"/>
            <a:ext cx="3058159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085840" y="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19E5A-5222-4CE7-B446-19672E8A6A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606557-5974-4B3B-B554-621664B2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43CD060-4B36-4BA5-9422-11AA82201F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757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2" y="587476"/>
            <a:ext cx="10177669" cy="8393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03853" y="1822621"/>
            <a:ext cx="5015948" cy="4115535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822623"/>
            <a:ext cx="5009321" cy="4115535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C435B-54B9-4E03-9014-2C40E8B662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92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- 3 Image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85840" y="0"/>
            <a:ext cx="610616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9133840" y="3413760"/>
            <a:ext cx="3058160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13411-F8D1-44EC-AF4D-40953232F3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D9957A-6A99-4B06-A04D-FC36140D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A974210-0FF5-4C25-923E-EA6BE68A20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0937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-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71623" y="3413760"/>
            <a:ext cx="3058155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17B1E8-B8D4-4ACC-AB78-455BA996032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12F67D-36EF-416D-A3B2-F0DB4EA9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8D5E58-E546-4A14-96AA-06B9AE938D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7D27DF3-AF72-4375-996B-3023F3A9236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33839" y="0"/>
            <a:ext cx="3058155" cy="341376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3DE49E69-046C-4A19-8730-8EA5E7BCA0D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33839" y="3413760"/>
            <a:ext cx="3054095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9A724A00-B570-4D69-B59D-06FF7A3FCF0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71623" y="0"/>
            <a:ext cx="3058155" cy="341376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</p:spTree>
    <p:extLst>
      <p:ext uri="{BB962C8B-B14F-4D97-AF65-F5344CB8AC3E}">
        <p14:creationId xmlns:p14="http://schemas.microsoft.com/office/powerpoint/2010/main" val="2052899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 Photos with Brief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03852" y="370294"/>
            <a:ext cx="10177669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438472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782295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125403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2094649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E0391E-1FD6-42D4-8603-2E7B4E82A4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96BB090F-2466-471B-BFA8-53E28B51A8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87886" y="3812676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84D01D62-0D75-496A-8D39-09500BA274A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31709" y="3813357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F746F8E9-06CF-4028-846F-D3CDF1F4A0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83457" y="3813357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9" name="Text Placeholder 38">
            <a:extLst>
              <a:ext uri="{FF2B5EF4-FFF2-40B4-BE49-F238E27FC236}">
                <a16:creationId xmlns:a16="http://schemas.microsoft.com/office/drawing/2014/main" id="{F05C58FF-1FE6-4C71-8463-BEECE98942F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44062" y="3812676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3228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Right - Two Blocks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43B44CB7-8865-4225-8490-953C9C5513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0312" y="3429002"/>
            <a:ext cx="4885689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75DCF0-B58E-4E01-B5DD-E877186D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1" y="946702"/>
            <a:ext cx="4079681" cy="176920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E9354BC-A38D-49AC-B33C-37DBC74E76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10312" y="2"/>
            <a:ext cx="4885689" cy="3428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1D169-2724-4FD3-8015-463BF8AB22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A9D8E24-030E-4417-BB5C-76E4A3A44A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1840" y="3169779"/>
            <a:ext cx="4079680" cy="302630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6616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Circle Photos with Text and Background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10B58E-1BDA-4DC5-812F-F1A7F999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288" y="550598"/>
            <a:ext cx="9980337" cy="1249845"/>
          </a:xfrm>
        </p:spPr>
        <p:txBody>
          <a:bodyPr anchor="b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606D77-A67F-4ADB-949F-66533FC0A31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774359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770B54F-55A3-402D-9B0F-DAC6DBC6E07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022894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A92C845-76C4-4C4C-8B69-9ACEC630DA4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67473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377DF013-4263-46B2-845A-C06F744B5B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519965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597EA-B5A5-48F4-89AC-CC7BBB03044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" y="6356352"/>
            <a:ext cx="100385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8">
            <a:extLst>
              <a:ext uri="{FF2B5EF4-FFF2-40B4-BE49-F238E27FC236}">
                <a16:creationId xmlns:a16="http://schemas.microsoft.com/office/drawing/2014/main" id="{D0024B53-DFBD-4ECF-9EAE-E1E1C270B6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7365" y="4376143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F9B5FD3E-BA77-4650-AB68-D8C44BF13B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87886" y="4376143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C92D60A7-6AC2-476B-85F2-D77CB5789D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31709" y="4376824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E4D14BAF-BBA6-472C-8106-972F8A5E6FC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83457" y="4376824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1048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Stagg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332" y="3444240"/>
            <a:ext cx="4057016" cy="3413760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037840" y="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4424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B08AF2B-9319-4541-AA19-78303FAF9F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3840" y="344424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B5C2248-71C6-4907-86BB-94F087D908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4551" y="0"/>
            <a:ext cx="4137556" cy="3429000"/>
          </a:xfrm>
        </p:spPr>
        <p:txBody>
          <a:bodyPr anchor="ctr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2270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Right - Narrow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016000" y="0"/>
            <a:ext cx="3058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A3C448-7127-4C1F-83F9-532BB7FF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0" y="789710"/>
            <a:ext cx="6114221" cy="1406839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6545C7-52B4-48BA-8325-AE6ADF326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7300" y="2597728"/>
            <a:ext cx="6114221" cy="347056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3650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- Title Abov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4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2028825" y="3429000"/>
            <a:ext cx="4067176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A2D9993-96B7-4F61-8127-49372BACA4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7919" y="1206010"/>
            <a:ext cx="3879851" cy="501677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9471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- Narrow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37" y="946704"/>
            <a:ext cx="5991417" cy="124984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8124823" y="0"/>
            <a:ext cx="406717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5011AF5-4E5D-4C3C-86E8-9F3CA954AA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2769251"/>
            <a:ext cx="5991416" cy="324941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2882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Heading with Blo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5FE9F0-BA58-4BBD-AE85-AB147AA6B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87AE1ED-33FF-4C21-9E2D-A9D2A4417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-30480"/>
            <a:ext cx="6085840" cy="68884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000" i="0">
                <a:solidFill>
                  <a:schemeClr val="bg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CE877B-ADBD-47CC-9DCB-676BF6E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1" y="1175303"/>
            <a:ext cx="10146612" cy="1647411"/>
          </a:xfrm>
          <a:effectLst>
            <a:outerShdw blurRad="139700" dist="50800" dir="5400000" algn="t" rotWithShape="0">
              <a:prstClr val="black">
                <a:alpha val="14000"/>
              </a:prstClr>
            </a:outerShdw>
          </a:effectLst>
        </p:spPr>
        <p:txBody>
          <a:bodyPr/>
          <a:lstStyle>
            <a:lvl1pPr>
              <a:defRPr sz="12000" b="1" i="0">
                <a:solidFill>
                  <a:schemeClr val="accent1"/>
                </a:solidFill>
                <a:latin typeface="+mj-lt"/>
                <a:ea typeface="Montserrat Black" charset="0"/>
                <a:cs typeface="Montserrat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7EA147-7124-4592-947A-9072059DFD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429000"/>
            <a:ext cx="4141355" cy="253507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929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79" y="1822622"/>
            <a:ext cx="4987096" cy="512806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822622"/>
            <a:ext cx="5015948" cy="512806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F3381D4-B015-4A74-9E6E-CDE64AC8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603448"/>
            <a:ext cx="10177669" cy="8234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F1FA5C-8269-4DAF-9850-D364D731001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03853" y="2731201"/>
            <a:ext cx="5015948" cy="3217843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4BE900A-4EBA-4C11-9300-DAD637DDD4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1" y="2731201"/>
            <a:ext cx="5009321" cy="3217842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FC7834-2453-465B-8BE9-CA490CC2E7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77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DCE42-A267-46CD-ABF2-A11D90623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7A530-64AB-4D9E-8E0E-7F298B086FA8}"/>
              </a:ext>
            </a:extLst>
          </p:cNvPr>
          <p:cNvSpPr/>
          <p:nvPr/>
        </p:nvSpPr>
        <p:spPr>
          <a:xfrm>
            <a:off x="1227693" y="740231"/>
            <a:ext cx="10964307" cy="61177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3744CC5F-1AF2-44A3-A943-755E519DB23C}"/>
              </a:ext>
            </a:extLst>
          </p:cNvPr>
          <p:cNvSpPr/>
          <p:nvPr/>
        </p:nvSpPr>
        <p:spPr>
          <a:xfrm rot="16200000" flipH="1" flipV="1">
            <a:off x="1901819" y="1209340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800"/>
          </a:p>
        </p:txBody>
      </p:sp>
      <p:pic>
        <p:nvPicPr>
          <p:cNvPr id="7" name="Graphic 6" descr="Open quotation mark">
            <a:extLst>
              <a:ext uri="{FF2B5EF4-FFF2-40B4-BE49-F238E27FC236}">
                <a16:creationId xmlns:a16="http://schemas.microsoft.com/office/drawing/2014/main" id="{53568F02-B8B7-44B8-AFF8-E4738BE3F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659" y="1132500"/>
            <a:ext cx="914400" cy="914400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525A204-8618-4E43-B2D4-09CBB9C8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8657" y="2986692"/>
            <a:ext cx="9233315" cy="18079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9C20D9C-30E0-4378-AE4D-0625BF5BAC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8659" y="5235160"/>
            <a:ext cx="4285664" cy="998537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E051A4-444D-4AE9-AE41-4146AB9E2A0B}"/>
              </a:ext>
            </a:extLst>
          </p:cNvPr>
          <p:cNvSpPr/>
          <p:nvPr userDrawn="1"/>
        </p:nvSpPr>
        <p:spPr>
          <a:xfrm>
            <a:off x="1227693" y="740231"/>
            <a:ext cx="10964307" cy="61177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69F99DA3-C0A8-45C6-93B6-6576A9BA82F5}"/>
              </a:ext>
            </a:extLst>
          </p:cNvPr>
          <p:cNvSpPr/>
          <p:nvPr userDrawn="1"/>
        </p:nvSpPr>
        <p:spPr>
          <a:xfrm rot="16200000" flipH="1" flipV="1">
            <a:off x="1901819" y="1209340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800"/>
          </a:p>
        </p:txBody>
      </p:sp>
      <p:pic>
        <p:nvPicPr>
          <p:cNvPr id="11" name="Graphic 10" descr="Open quotation mark">
            <a:extLst>
              <a:ext uri="{FF2B5EF4-FFF2-40B4-BE49-F238E27FC236}">
                <a16:creationId xmlns:a16="http://schemas.microsoft.com/office/drawing/2014/main" id="{D6A8A1A5-2A5B-4296-AC76-6506333DB6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8659" y="11325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2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DCE42-A267-46CD-ABF2-A11D90623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7A530-64AB-4D9E-8E0E-7F298B086FA8}"/>
              </a:ext>
            </a:extLst>
          </p:cNvPr>
          <p:cNvSpPr/>
          <p:nvPr/>
        </p:nvSpPr>
        <p:spPr>
          <a:xfrm>
            <a:off x="1227693" y="740231"/>
            <a:ext cx="10964307" cy="6117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3744CC5F-1AF2-44A3-A943-755E519DB23C}"/>
              </a:ext>
            </a:extLst>
          </p:cNvPr>
          <p:cNvSpPr/>
          <p:nvPr/>
        </p:nvSpPr>
        <p:spPr>
          <a:xfrm rot="16200000" flipH="1" flipV="1">
            <a:off x="1901819" y="1209340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800"/>
          </a:p>
        </p:txBody>
      </p:sp>
      <p:pic>
        <p:nvPicPr>
          <p:cNvPr id="7" name="Graphic 6" descr="Open quotation mark">
            <a:extLst>
              <a:ext uri="{FF2B5EF4-FFF2-40B4-BE49-F238E27FC236}">
                <a16:creationId xmlns:a16="http://schemas.microsoft.com/office/drawing/2014/main" id="{53568F02-B8B7-44B8-AFF8-E4738BE3F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659" y="1132500"/>
            <a:ext cx="914400" cy="914400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525A204-8618-4E43-B2D4-09CBB9C8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8657" y="2986692"/>
            <a:ext cx="9233315" cy="18079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98849E3-096E-4208-8CC8-C34296CD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8659" y="5235160"/>
            <a:ext cx="4285664" cy="998537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88020C-2042-4563-95B9-9DA9C0A94C87}"/>
              </a:ext>
            </a:extLst>
          </p:cNvPr>
          <p:cNvSpPr/>
          <p:nvPr userDrawn="1"/>
        </p:nvSpPr>
        <p:spPr>
          <a:xfrm>
            <a:off x="1227693" y="740231"/>
            <a:ext cx="10964307" cy="6117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B64E7A92-A588-4A8D-82DD-2D1929A89C46}"/>
              </a:ext>
            </a:extLst>
          </p:cNvPr>
          <p:cNvSpPr/>
          <p:nvPr userDrawn="1"/>
        </p:nvSpPr>
        <p:spPr>
          <a:xfrm rot="16200000" flipH="1" flipV="1">
            <a:off x="1901819" y="1209340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800"/>
          </a:p>
        </p:txBody>
      </p:sp>
      <p:pic>
        <p:nvPicPr>
          <p:cNvPr id="12" name="Graphic 11" descr="Open quotation mark">
            <a:extLst>
              <a:ext uri="{FF2B5EF4-FFF2-40B4-BE49-F238E27FC236}">
                <a16:creationId xmlns:a16="http://schemas.microsoft.com/office/drawing/2014/main" id="{9DB53F02-1F69-4458-B3C6-0A25F0695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8659" y="11325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31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bg>
      <p:bgPr>
        <a:solidFill>
          <a:srgbClr val="023B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E89130-46DD-4D27-B764-E3696686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26" y="1015634"/>
            <a:ext cx="2779755" cy="274356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CFA13D58-9B92-4269-BFB0-4891231F7213}"/>
              </a:ext>
            </a:extLst>
          </p:cNvPr>
          <p:cNvSpPr>
            <a:spLocks noGrp="1"/>
          </p:cNvSpPr>
          <p:nvPr>
            <p:ph type="media" sz="quarter" idx="16" hasCustomPrompt="1"/>
          </p:nvPr>
        </p:nvSpPr>
        <p:spPr>
          <a:xfrm>
            <a:off x="3698241" y="601902"/>
            <a:ext cx="7909617" cy="56541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insert video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8FA19-28B5-4BB6-9153-2F0A0ECE85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7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2" y="582032"/>
            <a:ext cx="10177669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853" y="2149929"/>
            <a:ext cx="10177671" cy="3815443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467B6-195B-48D0-A073-7B05C1343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95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2" y="587476"/>
            <a:ext cx="10177669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03853" y="2160688"/>
            <a:ext cx="5015948" cy="3777468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2160689"/>
            <a:ext cx="5009321" cy="3777469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C435B-54B9-4E03-9014-2C40E8B662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22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79" y="2137552"/>
            <a:ext cx="4987096" cy="7439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137552"/>
            <a:ext cx="5015948" cy="7439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F3381D4-B015-4A74-9E6E-CDE64AC8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603448"/>
            <a:ext cx="10177669" cy="12498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F1FA5C-8269-4DAF-9850-D364D731001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03853" y="3085747"/>
            <a:ext cx="5015948" cy="2863297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4BE900A-4EBA-4C11-9300-DAD637DDD4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1" y="3085745"/>
            <a:ext cx="5009321" cy="2863298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FC7834-2453-465B-8BE9-CA490CC2E7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625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916" y="600981"/>
            <a:ext cx="3776109" cy="12294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600984"/>
            <a:ext cx="6012896" cy="5311699"/>
          </a:xfrm>
        </p:spPr>
        <p:txBody>
          <a:bodyPr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 sz="2000"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800"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5916" y="2149421"/>
            <a:ext cx="3776109" cy="376326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ED91B-33A7-44D8-BE78-D2E3DFBC89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70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2" y="603804"/>
            <a:ext cx="10177669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EB5CE2-198E-47F3-9024-FAE6E5190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09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6AB654-5F1A-450A-B21D-BC068F9BCC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96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2AA1C-559F-444F-8E99-A000C0EC9F69}"/>
              </a:ext>
            </a:extLst>
          </p:cNvPr>
          <p:cNvSpPr/>
          <p:nvPr userDrawn="1"/>
        </p:nvSpPr>
        <p:spPr>
          <a:xfrm>
            <a:off x="5431810" y="0"/>
            <a:ext cx="6760191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B70C91-087B-45E6-B9A3-3A6504BBD9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2514" y="1501255"/>
            <a:ext cx="5063319" cy="4510585"/>
          </a:xfr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*REQUIRED* Click icon to </a:t>
            </a:r>
            <a:br>
              <a:rPr lang="en-US"/>
            </a:br>
            <a:r>
              <a:rPr lang="en-US"/>
              <a:t>insert photo (this text will not appear </a:t>
            </a:r>
            <a:br>
              <a:rPr lang="en-US"/>
            </a:br>
            <a:r>
              <a:rPr lang="en-US"/>
              <a:t>in presentation mode)</a:t>
            </a:r>
          </a:p>
        </p:txBody>
      </p:sp>
    </p:spTree>
    <p:extLst>
      <p:ext uri="{BB962C8B-B14F-4D97-AF65-F5344CB8AC3E}">
        <p14:creationId xmlns:p14="http://schemas.microsoft.com/office/powerpoint/2010/main" val="395099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916" y="600981"/>
            <a:ext cx="3776109" cy="12294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600984"/>
            <a:ext cx="6012896" cy="5311699"/>
          </a:xfrm>
        </p:spPr>
        <p:txBody>
          <a:bodyPr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 sz="2000"/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800"/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600"/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160" marR="0" lvl="3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349" marR="0" lvl="4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5916" y="2149421"/>
            <a:ext cx="3776109" cy="376326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ED91B-33A7-44D8-BE78-D2E3DFBC89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51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8BD08B-D887-424D-8D86-06B4E6E065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45859" y="0"/>
            <a:ext cx="8346141" cy="6858000"/>
          </a:xfr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*REQUIRED*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pic>
        <p:nvPicPr>
          <p:cNvPr id="5" name="Picture 4" descr="A picture containing object, clock, sitting, computer&#10;&#10;Description automatically generated">
            <a:extLst>
              <a:ext uri="{FF2B5EF4-FFF2-40B4-BE49-F238E27FC236}">
                <a16:creationId xmlns:a16="http://schemas.microsoft.com/office/drawing/2014/main" id="{E0FE51C2-0CD6-46BC-87B6-765E1629E2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14" y="593538"/>
            <a:ext cx="2172823" cy="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967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23D8C-2E8B-40DA-9F4A-85F642D64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 27">
            <a:extLst>
              <a:ext uri="{FF2B5EF4-FFF2-40B4-BE49-F238E27FC236}">
                <a16:creationId xmlns:a16="http://schemas.microsoft.com/office/drawing/2014/main" id="{84C02D66-3C2C-48DA-9457-10C7141220B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3D003-5DED-4EF9-97EA-70394ED1A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2192000" cy="5505451"/>
          </a:xfrm>
        </p:spPr>
        <p:txBody>
          <a:bodyPr anchor="ctr">
            <a:normAutofit/>
          </a:bodyPr>
          <a:lstStyle>
            <a:lvl1pPr algn="ctr">
              <a:defRPr sz="8800" b="1">
                <a:solidFill>
                  <a:schemeClr val="bg2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Divider</a:t>
            </a:r>
          </a:p>
          <a:p>
            <a:pPr lvl="0"/>
            <a:r>
              <a:rPr lang="en-US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4101703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23D8C-2E8B-40DA-9F4A-85F642D64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 27">
            <a:extLst>
              <a:ext uri="{FF2B5EF4-FFF2-40B4-BE49-F238E27FC236}">
                <a16:creationId xmlns:a16="http://schemas.microsoft.com/office/drawing/2014/main" id="{84C02D66-3C2C-48DA-9457-10C7141220B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3D003-5DED-4EF9-97EA-70394ED1A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2192000" cy="5505451"/>
          </a:xfrm>
          <a:noFill/>
        </p:spPr>
        <p:txBody>
          <a:bodyPr anchor="ctr">
            <a:normAutofit/>
          </a:bodyPr>
          <a:lstStyle>
            <a:lvl1pPr algn="ctr">
              <a:defRPr sz="8800" b="1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Divider</a:t>
            </a:r>
          </a:p>
          <a:p>
            <a:pPr lvl="0"/>
            <a:r>
              <a:rPr lang="en-US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674354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2 Blocks Staggered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33" y="946704"/>
            <a:ext cx="4057016" cy="124984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85842" y="568960"/>
            <a:ext cx="6106159" cy="400304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rgbClr val="D7D7D7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058160" y="4572000"/>
            <a:ext cx="506984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7153D-9F64-427B-A86A-225804AEA4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6949" y="2724150"/>
            <a:ext cx="3879851" cy="13195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69B21F-B1AB-4906-B012-180B362B19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657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Large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21" y="946702"/>
            <a:ext cx="4066580" cy="1810146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E29A0-63F1-4D48-BC54-639046B1B4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A4EA838-01AE-42D3-A2E5-DA12D68066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9421" y="3155611"/>
            <a:ext cx="4066580" cy="238538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2717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Large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946704"/>
            <a:ext cx="4067176" cy="200297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C20C475-CFD8-44C2-886A-7185769DC7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9963" y="1125538"/>
            <a:ext cx="5072863" cy="5732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FCCF7-ED4F-407B-8223-E7B5234B683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EFEDB9-3479-45FE-8C8E-D8EE7603C0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9175" y="3360762"/>
            <a:ext cx="3879851" cy="225337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8651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Large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52203-2C14-4717-BDF2-20F053042FF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7B713C3-2086-489D-AC25-4BB8AA218C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6551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6526" y="872532"/>
            <a:ext cx="9155869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70258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977219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52388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12753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CD5ECE9-07F3-4245-84D9-BB509B0F9DB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0257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4C235B5-7F90-46E0-A3AA-EB61192441D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68549" y="2566750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A2BF56E3-24FE-4090-AC43-F40809F9F0F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2977219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695DE721-A52E-435D-8CB6-736F09A01DF5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5152387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6" name="Content Placeholder 14">
            <a:extLst>
              <a:ext uri="{FF2B5EF4-FFF2-40B4-BE49-F238E27FC236}">
                <a16:creationId xmlns:a16="http://schemas.microsoft.com/office/drawing/2014/main" id="{0E3B311D-D4B0-4355-9B29-4458B22A9C8C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312753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4B108C69-1D3E-4E22-AFFE-2452F52BA1E6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68549" y="4637541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634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quare Images with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6526" y="363571"/>
            <a:ext cx="9155869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70258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977219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52388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12753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4C235B5-7F90-46E0-A3AA-EB61192441D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68549" y="2057791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AD14062-DCD3-457F-ADE7-61D3396AC71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0257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63333083-6A99-46DB-8CCC-8187855EAE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77219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44F99522-321B-4363-A069-25C6303706D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387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1F22ECFE-7AB4-4E4E-B4C7-52FE812A1AB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12752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EA49336D-955A-44B0-A844-B9CE7E4D9CE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68548" y="4163264"/>
            <a:ext cx="1910483" cy="1477410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7536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233897" y="629154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440857" y="629154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616025" y="629154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CD5ECE9-07F3-4245-84D9-BB509B0F9DB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233896" y="2699945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A2BF56E3-24FE-4090-AC43-F40809F9F0F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440857" y="2699945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695DE721-A52E-435D-8CB6-736F09A01DF5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616025" y="2699945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8229408-3D06-4144-A425-EE850EF362B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233897" y="3588696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F905C73-5E98-4078-ADCE-BBEC0940455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440857" y="3588696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7B303038-6C92-412A-820C-8A657567221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616025" y="3588696"/>
            <a:ext cx="1910483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D493435B-1D13-438A-AC5C-9696AC3A43FF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5233896" y="5659487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3" name="Content Placeholder 14">
            <a:extLst>
              <a:ext uri="{FF2B5EF4-FFF2-40B4-BE49-F238E27FC236}">
                <a16:creationId xmlns:a16="http://schemas.microsoft.com/office/drawing/2014/main" id="{0B971219-3AF5-4174-9B4F-A3B2634EED07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7440857" y="5659487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C70DFCD3-8364-43EE-B870-E5D10F04E9E7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616025" y="5659487"/>
            <a:ext cx="1910483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169CAD-F9B4-4D82-9804-A878E441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724046"/>
            <a:ext cx="3214464" cy="189384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906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852" y="603804"/>
            <a:ext cx="10177669" cy="8230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EB5CE2-198E-47F3-9024-FAE6E5190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364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169CAD-F9B4-4D82-9804-A878E441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29" y="746960"/>
            <a:ext cx="2468548" cy="2314431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25CAE34-78A9-4356-ACAD-9C92E9E86CC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791257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B8F8AFF1-CB92-439B-A952-E7A3D17563DF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791255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F0CC05A5-E21B-4790-B789-E898A26E57E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791256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Content Placeholder 14">
            <a:extLst>
              <a:ext uri="{FF2B5EF4-FFF2-40B4-BE49-F238E27FC236}">
                <a16:creationId xmlns:a16="http://schemas.microsoft.com/office/drawing/2014/main" id="{0F45FB0C-86A8-48FA-858B-184C9BD2EB05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9791255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66A2CEC2-528D-470E-AEE4-D3C4669D14B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705282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1" name="Content Placeholder 14">
            <a:extLst>
              <a:ext uri="{FF2B5EF4-FFF2-40B4-BE49-F238E27FC236}">
                <a16:creationId xmlns:a16="http://schemas.microsoft.com/office/drawing/2014/main" id="{396D68DD-D066-41FA-9B37-1978963B453A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7705281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DD49F02-150E-42C0-ACE8-45E82EB80F0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7705280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Content Placeholder 14">
            <a:extLst>
              <a:ext uri="{FF2B5EF4-FFF2-40B4-BE49-F238E27FC236}">
                <a16:creationId xmlns:a16="http://schemas.microsoft.com/office/drawing/2014/main" id="{D8052C8B-3681-4A13-91BE-EEFB3A619E93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7705281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444C21B0-BAA8-48EB-A10D-E369B39105D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619305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Content Placeholder 14">
            <a:extLst>
              <a:ext uri="{FF2B5EF4-FFF2-40B4-BE49-F238E27FC236}">
                <a16:creationId xmlns:a16="http://schemas.microsoft.com/office/drawing/2014/main" id="{6F5C1A2E-CBF7-489E-9A4F-1E3922903A23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5619303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ACBC357B-C403-4A38-81F7-E0EEDF3FDA2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619303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7" name="Content Placeholder 14">
            <a:extLst>
              <a:ext uri="{FF2B5EF4-FFF2-40B4-BE49-F238E27FC236}">
                <a16:creationId xmlns:a16="http://schemas.microsoft.com/office/drawing/2014/main" id="{5C4FF271-4E33-4894-ACEA-29452D72E0D0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5619303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E87EAF39-EBEE-4739-8A2D-FF977773B5F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533326" y="746960"/>
            <a:ext cx="1792716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9" name="Content Placeholder 14">
            <a:extLst>
              <a:ext uri="{FF2B5EF4-FFF2-40B4-BE49-F238E27FC236}">
                <a16:creationId xmlns:a16="http://schemas.microsoft.com/office/drawing/2014/main" id="{11B5E6CF-B6B6-4AFD-B194-F082456AD1F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533325" y="2699945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CCCACF2E-D5C2-4903-8A08-F186369C9446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533324" y="3706500"/>
            <a:ext cx="1792717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1" name="Content Placeholder 14">
            <a:extLst>
              <a:ext uri="{FF2B5EF4-FFF2-40B4-BE49-F238E27FC236}">
                <a16:creationId xmlns:a16="http://schemas.microsoft.com/office/drawing/2014/main" id="{400CA790-2C21-4B0B-81C1-3523DF7E7A34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3533325" y="5659487"/>
            <a:ext cx="179271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>
              <a:defRPr sz="1051" b="1">
                <a:solidFill>
                  <a:schemeClr val="accent1"/>
                </a:solidFill>
              </a:defRPr>
            </a:lvl2pPr>
            <a:lvl3pPr>
              <a:defRPr sz="1051" b="1">
                <a:solidFill>
                  <a:schemeClr val="accent1"/>
                </a:solidFill>
              </a:defRPr>
            </a:lvl3pPr>
            <a:lvl4pPr>
              <a:defRPr sz="1051" b="1">
                <a:solidFill>
                  <a:schemeClr val="accent1"/>
                </a:solidFill>
              </a:defRPr>
            </a:lvl4pPr>
            <a:lvl5pPr>
              <a:defRPr sz="1051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867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133840" y="0"/>
            <a:ext cx="3058159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085840" y="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19E5A-5222-4CE7-B446-19672E8A6A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606557-5974-4B3B-B554-621664B2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43CD060-4B36-4BA5-9422-11AA82201F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5055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3 Image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85840" y="0"/>
            <a:ext cx="610616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9133840" y="3413760"/>
            <a:ext cx="3058160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13411-F8D1-44EC-AF4D-40953232F3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D9957A-6A99-4B06-A04D-FC36140D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A974210-0FF5-4C25-923E-EA6BE68A20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49455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71623" y="3413760"/>
            <a:ext cx="3058155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17B1E8-B8D4-4ACC-AB78-455BA996032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12F67D-36EF-416D-A3B2-F0DB4EA9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91" y="946704"/>
            <a:ext cx="4067176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8D5E58-E546-4A14-96AA-06B9AE938D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392054"/>
            <a:ext cx="3879851" cy="251924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7D27DF3-AF72-4375-996B-3023F3A9236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33839" y="0"/>
            <a:ext cx="3058155" cy="341376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3DE49E69-046C-4A19-8730-8EA5E7BCA0D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33839" y="3413760"/>
            <a:ext cx="3054095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9A724A00-B570-4D69-B59D-06FF7A3FCF0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71623" y="0"/>
            <a:ext cx="3058155" cy="341376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</p:spTree>
    <p:extLst>
      <p:ext uri="{BB962C8B-B14F-4D97-AF65-F5344CB8AC3E}">
        <p14:creationId xmlns:p14="http://schemas.microsoft.com/office/powerpoint/2010/main" val="4029603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Photos with Brief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03852" y="370294"/>
            <a:ext cx="10177669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438472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782295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125403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2094649" y="2399411"/>
            <a:ext cx="108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E0391E-1FD6-42D4-8603-2E7B4E82A4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96BB090F-2466-471B-BFA8-53E28B51A8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87886" y="3812676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84D01D62-0D75-496A-8D39-09500BA274A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31709" y="3813357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F746F8E9-06CF-4028-846F-D3CDF1F4A0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83457" y="3813357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9" name="Text Placeholder 38">
            <a:extLst>
              <a:ext uri="{FF2B5EF4-FFF2-40B4-BE49-F238E27FC236}">
                <a16:creationId xmlns:a16="http://schemas.microsoft.com/office/drawing/2014/main" id="{F05C58FF-1FE6-4C71-8463-BEECE98942F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44062" y="3812676"/>
            <a:ext cx="1781175" cy="1882775"/>
          </a:xfrm>
        </p:spPr>
        <p:txBody>
          <a:bodyPr>
            <a:normAutofit/>
          </a:bodyPr>
          <a:lstStyle>
            <a:lvl1pPr algn="ctr">
              <a:defRPr sz="1100"/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565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Two Blocks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43B44CB7-8865-4225-8490-953C9C5513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0312" y="3429002"/>
            <a:ext cx="4885689" cy="3428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75DCF0-B58E-4E01-B5DD-E877186D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41" y="946702"/>
            <a:ext cx="4079681" cy="176920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E9354BC-A38D-49AC-B33C-37DBC74E76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10312" y="2"/>
            <a:ext cx="4885689" cy="3428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1D169-2724-4FD3-8015-463BF8AB22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A9D8E24-030E-4417-BB5C-76E4A3A44A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1840" y="3169779"/>
            <a:ext cx="4079680" cy="302630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40041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ircle Photos with Text and Background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10B58E-1BDA-4DC5-812F-F1A7F999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288" y="550598"/>
            <a:ext cx="9980337" cy="1249845"/>
          </a:xfrm>
        </p:spPr>
        <p:txBody>
          <a:bodyPr anchor="b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606D77-A67F-4ADB-949F-66533FC0A31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774359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770B54F-55A3-402D-9B0F-DAC6DBC6E07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022894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A92C845-76C4-4C4C-8B69-9ACEC630DA4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67473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377DF013-4263-46B2-845A-C06F744B5B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519965" y="2163172"/>
            <a:ext cx="185363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597EA-B5A5-48F4-89AC-CC7BBB03044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" y="6356352"/>
            <a:ext cx="100385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8">
            <a:extLst>
              <a:ext uri="{FF2B5EF4-FFF2-40B4-BE49-F238E27FC236}">
                <a16:creationId xmlns:a16="http://schemas.microsoft.com/office/drawing/2014/main" id="{D0024B53-DFBD-4ECF-9EAE-E1E1C270B6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7365" y="4376143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F9B5FD3E-BA77-4650-AB68-D8C44BF13B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87886" y="4376143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C92D60A7-6AC2-476B-85F2-D77CB5789D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31709" y="4376824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E4D14BAF-BBA6-472C-8106-972F8A5E6FC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83457" y="4376824"/>
            <a:ext cx="1781175" cy="1882775"/>
          </a:xfrm>
        </p:spPr>
        <p:txBody>
          <a:bodyPr>
            <a:normAutofit/>
          </a:bodyPr>
          <a:lstStyle>
            <a:lvl1pPr algn="ctr">
              <a:defRPr sz="1100">
                <a:solidFill>
                  <a:schemeClr val="bg2"/>
                </a:solidFill>
              </a:defRPr>
            </a:lvl1pPr>
            <a:lvl2pPr algn="ctr">
              <a:defRPr sz="1100"/>
            </a:lvl2pPr>
            <a:lvl3pPr algn="ctr">
              <a:defRPr sz="1100"/>
            </a:lvl3pPr>
            <a:lvl4pPr algn="ctr">
              <a:defRPr sz="1100"/>
            </a:lvl4pPr>
            <a:lvl5pPr algn="ctr"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09711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Stagg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332" y="3444240"/>
            <a:ext cx="4057016" cy="3413760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037840" y="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85840" y="344424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B08AF2B-9319-4541-AA19-78303FAF9F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3840" y="3444240"/>
            <a:ext cx="3048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B5C2248-71C6-4907-86BB-94F087D908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4551" y="0"/>
            <a:ext cx="4137556" cy="3429000"/>
          </a:xfrm>
        </p:spPr>
        <p:txBody>
          <a:bodyPr anchor="ctr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47132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Narrow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016000" y="0"/>
            <a:ext cx="305816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A3C448-7127-4C1F-83F9-532BB7FF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0" y="789710"/>
            <a:ext cx="6114221" cy="1406839"/>
          </a:xfrm>
        </p:spPr>
        <p:txBody>
          <a:bodyPr anchor="b" anchorCtr="0"/>
          <a:lstStyle/>
          <a:p>
            <a:r>
              <a:rPr lang="en-US"/>
              <a:t>Click to edit Master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6545C7-52B4-48BA-8325-AE6ADF326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7300" y="2597728"/>
            <a:ext cx="6114221" cy="347056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34909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itle Abov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4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2028825" y="3429000"/>
            <a:ext cx="4067176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A2D9993-96B7-4F61-8127-49372BACA4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7919" y="1206010"/>
            <a:ext cx="3879851" cy="501677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153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6AB654-5F1A-450A-B21D-BC068F9BCC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650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Narrow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37" y="946704"/>
            <a:ext cx="5991417" cy="124984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8124823" y="0"/>
            <a:ext cx="406717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5011AF5-4E5D-4C3C-86E8-9F3CA954AA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2769251"/>
            <a:ext cx="5991416" cy="3249413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04254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ing with Blo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5FE9F0-BA58-4BBD-AE85-AB147AA6B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87AE1ED-33FF-4C21-9E2D-A9D2A4417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-30480"/>
            <a:ext cx="6085840" cy="6888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000" i="0">
                <a:solidFill>
                  <a:schemeClr val="bg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CE877B-ADBD-47CC-9DCB-676BF6E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71" y="1175303"/>
            <a:ext cx="10146612" cy="1647411"/>
          </a:xfrm>
          <a:effectLst>
            <a:outerShdw blurRad="139700" dist="50800" dir="5400000" algn="t" rotWithShape="0">
              <a:prstClr val="black">
                <a:alpha val="14000"/>
              </a:prstClr>
            </a:outerShdw>
          </a:effectLst>
        </p:spPr>
        <p:txBody>
          <a:bodyPr/>
          <a:lstStyle>
            <a:lvl1pPr>
              <a:defRPr sz="12000" b="1" i="0">
                <a:solidFill>
                  <a:schemeClr val="accent1"/>
                </a:solidFill>
                <a:latin typeface="+mj-lt"/>
                <a:ea typeface="Montserrat Black" charset="0"/>
                <a:cs typeface="Montserrat Black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7EA147-7124-4592-947A-9072059DFD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852" y="3429000"/>
            <a:ext cx="4141355" cy="253507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28319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DCE42-A267-46CD-ABF2-A11D90623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7A530-64AB-4D9E-8E0E-7F298B086FA8}"/>
              </a:ext>
            </a:extLst>
          </p:cNvPr>
          <p:cNvSpPr/>
          <p:nvPr userDrawn="1"/>
        </p:nvSpPr>
        <p:spPr>
          <a:xfrm>
            <a:off x="1227693" y="740231"/>
            <a:ext cx="10964307" cy="6117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3744CC5F-1AF2-44A3-A943-755E519DB23C}"/>
              </a:ext>
            </a:extLst>
          </p:cNvPr>
          <p:cNvSpPr/>
          <p:nvPr userDrawn="1"/>
        </p:nvSpPr>
        <p:spPr>
          <a:xfrm rot="16200000" flipH="1" flipV="1">
            <a:off x="1901819" y="1209340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800"/>
          </a:p>
        </p:txBody>
      </p:sp>
      <p:pic>
        <p:nvPicPr>
          <p:cNvPr id="7" name="Graphic 6" descr="Open quotation mark">
            <a:extLst>
              <a:ext uri="{FF2B5EF4-FFF2-40B4-BE49-F238E27FC236}">
                <a16:creationId xmlns:a16="http://schemas.microsoft.com/office/drawing/2014/main" id="{53568F02-B8B7-44B8-AFF8-E4738BE3F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659" y="1132500"/>
            <a:ext cx="914400" cy="914400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525A204-8618-4E43-B2D4-09CBB9C8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8657" y="2986692"/>
            <a:ext cx="9233315" cy="18079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9C20D9C-30E0-4378-AE4D-0625BF5BAC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8659" y="5235160"/>
            <a:ext cx="4285664" cy="998537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386392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DCE42-A267-46CD-ABF2-A11D90623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7A530-64AB-4D9E-8E0E-7F298B086FA8}"/>
              </a:ext>
            </a:extLst>
          </p:cNvPr>
          <p:cNvSpPr/>
          <p:nvPr userDrawn="1"/>
        </p:nvSpPr>
        <p:spPr>
          <a:xfrm>
            <a:off x="1227693" y="740231"/>
            <a:ext cx="10964307" cy="6117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3744CC5F-1AF2-44A3-A943-755E519DB23C}"/>
              </a:ext>
            </a:extLst>
          </p:cNvPr>
          <p:cNvSpPr/>
          <p:nvPr userDrawn="1"/>
        </p:nvSpPr>
        <p:spPr>
          <a:xfrm rot="16200000" flipH="1" flipV="1">
            <a:off x="1901819" y="1209340"/>
            <a:ext cx="1068080" cy="9144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800"/>
          </a:p>
        </p:txBody>
      </p:sp>
      <p:pic>
        <p:nvPicPr>
          <p:cNvPr id="7" name="Graphic 6" descr="Open quotation mark">
            <a:extLst>
              <a:ext uri="{FF2B5EF4-FFF2-40B4-BE49-F238E27FC236}">
                <a16:creationId xmlns:a16="http://schemas.microsoft.com/office/drawing/2014/main" id="{53568F02-B8B7-44B8-AFF8-E4738BE3F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8659" y="1132500"/>
            <a:ext cx="914400" cy="914400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525A204-8618-4E43-B2D4-09CBB9C8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8657" y="2986692"/>
            <a:ext cx="9233315" cy="18079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98849E3-096E-4208-8CC8-C34296CD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8659" y="5235160"/>
            <a:ext cx="4285664" cy="998537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434431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E89130-46DD-4D27-B764-E3696686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26" y="1015634"/>
            <a:ext cx="2779755" cy="274356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CFA13D58-9B92-4269-BFB0-4891231F7213}"/>
              </a:ext>
            </a:extLst>
          </p:cNvPr>
          <p:cNvSpPr>
            <a:spLocks noGrp="1"/>
          </p:cNvSpPr>
          <p:nvPr>
            <p:ph type="media" sz="quarter" idx="16" hasCustomPrompt="1"/>
          </p:nvPr>
        </p:nvSpPr>
        <p:spPr>
          <a:xfrm>
            <a:off x="3698241" y="601902"/>
            <a:ext cx="7909617" cy="56541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insert video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8FA19-28B5-4BB6-9153-2F0A0ECE85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443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6080F-D5DA-9146-BE3C-415B76340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FAD6F9-92A7-3D4E-B509-4DECC23E4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AE743-DAB1-0E4A-99F6-7ECC5ADF1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EB7B-5C24-6945-B3C1-D628389C58D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48C7A-2F58-5645-A458-F2D6AA914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28C21-2C0E-8B4F-BBD1-4199CB66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6D58-A215-5745-AFA3-59E6AD3A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826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A120E-F12F-3F4E-AB61-70F49C05F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6EA86-54AA-814C-BD73-535F989AB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5643D-F67C-1D40-840B-2B543F232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EB7B-5C24-6945-B3C1-D628389C58D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87AEA-6865-4C41-8EC2-367DF50F6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C9514-7EA6-5E43-B2CC-6EC6EC30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6D58-A215-5745-AFA3-59E6AD3A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775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BBEDB-0760-7042-AFBD-8E9C22D14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91C56-2AED-484F-BDBD-C095AF56B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09065-1427-B041-839E-3EBDD3C1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EB7B-5C24-6945-B3C1-D628389C58D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99595-58E7-4743-ADE4-5ECA3FA2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12DB8-B5CE-B647-ADFD-4AF7252E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6D58-A215-5745-AFA3-59E6AD3A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449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675C9-3A46-ED41-84DC-A461F31E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6A0D0-2F5F-E246-9BC9-AF337D686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79B44-2C93-5648-B857-D9F49192F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31CE2-6907-E24C-8DB7-001807093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EB7B-5C24-6945-B3C1-D628389C58D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CB756-61B0-2A45-BC82-A363D550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41376-B7CB-9643-AF92-B7FEE67B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6D58-A215-5745-AFA3-59E6AD3A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673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C5339-B763-4E41-B284-0B7DCB5A7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0BE20-C884-A540-B085-34E08A406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1F1ED-6C73-474C-AA94-4A065CB03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C97D2-0110-FF49-86CD-D4291AD0D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1FBE03-92E6-2743-AAB4-47361844C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E07F0-F658-944E-B2D4-DB3F5A520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EB7B-5C24-6945-B3C1-D628389C58D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2E033F-A022-294D-9982-82C034DE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ABB36-04D6-9E48-920E-5EFA5854C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6D58-A215-5745-AFA3-59E6AD3A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1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2AA1C-559F-444F-8E99-A000C0EC9F69}"/>
              </a:ext>
            </a:extLst>
          </p:cNvPr>
          <p:cNvSpPr/>
          <p:nvPr/>
        </p:nvSpPr>
        <p:spPr>
          <a:xfrm>
            <a:off x="5431810" y="0"/>
            <a:ext cx="6760191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B70C91-087B-45E6-B9A3-3A6504BBD9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2514" y="1501255"/>
            <a:ext cx="5063319" cy="4510585"/>
          </a:xfr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marR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*REQUIRED* Click icon to </a:t>
            </a:r>
            <a:br>
              <a:rPr lang="en-US"/>
            </a:br>
            <a:r>
              <a:rPr lang="en-US"/>
              <a:t>insert photo (this text will not appear </a:t>
            </a:r>
            <a:br>
              <a:rPr lang="en-US"/>
            </a:br>
            <a:r>
              <a:rPr lang="en-US"/>
              <a:t>in presentation mode)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70243F-4E30-436A-8609-11B6DD260F6F}"/>
              </a:ext>
            </a:extLst>
          </p:cNvPr>
          <p:cNvSpPr/>
          <p:nvPr userDrawn="1"/>
        </p:nvSpPr>
        <p:spPr>
          <a:xfrm>
            <a:off x="5431810" y="0"/>
            <a:ext cx="6760191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623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8BF3E-5B85-404C-AF6B-226FE494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B643C-B081-D244-B3E3-C886B9721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EB7B-5C24-6945-B3C1-D628389C58D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179CB0-D432-484E-B021-B14B35EE4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7A856-2842-D643-87D4-513738B6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6D58-A215-5745-AFA3-59E6AD3A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301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216B81-1E97-4C41-AC27-F186BBF5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EB7B-5C24-6945-B3C1-D628389C58D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2974A-E219-6347-A2E5-4E14EB57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D7C23-18AF-504B-83D0-722A80B36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6D58-A215-5745-AFA3-59E6AD3A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245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BAE0-C26B-184B-A07F-6D407AE5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F0013-DC40-5740-984C-84FBC3D5D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DA6395-7B63-3648-A2E3-0CDC6E081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005AC-67C3-DB49-A5C7-7FE93563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EB7B-5C24-6945-B3C1-D628389C58D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DFE98-A6BA-7C41-809A-716F0BC19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84215-DDD6-B54F-B292-5C05CC6B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6D58-A215-5745-AFA3-59E6AD3A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846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3C6F-53C6-E041-9910-363449F00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4D170A-06BF-994B-AE12-62A06BE687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3CCCF-3528-414E-BAC5-E51748F1C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B850A-C628-A843-BD0E-FDADFE39E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EB7B-5C24-6945-B3C1-D628389C58D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51D11-25F6-BD4B-BA7C-A508F458F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55FC7-7F14-AF4B-A2F3-2B3BDA7D4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6D58-A215-5745-AFA3-59E6AD3A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205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92AB-815C-6B4A-86D6-90424F39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6581F8-5BC2-3546-8730-DD799D492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CC510-1E11-BF4C-8264-F71AE0C8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EB7B-5C24-6945-B3C1-D628389C58D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2E8E2-C2D2-4044-80DF-A199E378A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8774D-5DDF-7D41-86FD-910EFDDCF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6D58-A215-5745-AFA3-59E6AD3A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945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DA2A6F-7E68-774F-A80E-098C54AD9B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E04DD6-7EF4-8244-908F-E1594015A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897F1-C981-4F4A-95F5-8D3970B0E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EB7B-5C24-6945-B3C1-D628389C58D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44055-BDF5-C14B-AB6F-7ABF35E0D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301EE-04F7-C54C-A3AB-50357009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6D58-A215-5745-AFA3-59E6AD3A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079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1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522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481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12" b="1" i="0">
                <a:solidFill>
                  <a:srgbClr val="00549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32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62" b="1" i="0">
                <a:solidFill>
                  <a:srgbClr val="00549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37558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95069" y="1353670"/>
            <a:ext cx="7539950" cy="448136"/>
          </a:xfrm>
        </p:spPr>
        <p:txBody>
          <a:bodyPr lIns="0" tIns="0" rIns="0" bIns="0"/>
          <a:lstStyle>
            <a:lvl1pPr>
              <a:defRPr sz="2912" b="1" i="0">
                <a:solidFill>
                  <a:srgbClr val="00549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32408" y="2914843"/>
            <a:ext cx="7867072" cy="332720"/>
          </a:xfrm>
        </p:spPr>
        <p:txBody>
          <a:bodyPr lIns="0" tIns="0" rIns="0" bIns="0"/>
          <a:lstStyle>
            <a:lvl1pPr>
              <a:defRPr sz="2162" b="1" i="0">
                <a:solidFill>
                  <a:srgbClr val="00549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81173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95069" y="1353670"/>
            <a:ext cx="7539950" cy="448136"/>
          </a:xfrm>
        </p:spPr>
        <p:txBody>
          <a:bodyPr lIns="0" tIns="0" rIns="0" bIns="0"/>
          <a:lstStyle>
            <a:lvl1pPr>
              <a:defRPr sz="2912" b="1" i="0">
                <a:solidFill>
                  <a:srgbClr val="00549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77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77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85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8BD08B-D887-424D-8D86-06B4E6E065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45859" y="0"/>
            <a:ext cx="8346141" cy="6858000"/>
          </a:xfr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*REQUIRED*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</p:spTree>
    <p:extLst>
      <p:ext uri="{BB962C8B-B14F-4D97-AF65-F5344CB8AC3E}">
        <p14:creationId xmlns:p14="http://schemas.microsoft.com/office/powerpoint/2010/main" val="13176952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95069" y="1353670"/>
            <a:ext cx="7539950" cy="448136"/>
          </a:xfrm>
        </p:spPr>
        <p:txBody>
          <a:bodyPr lIns="0" tIns="0" rIns="0" bIns="0"/>
          <a:lstStyle>
            <a:lvl1pPr>
              <a:defRPr sz="2912" b="1" i="0">
                <a:solidFill>
                  <a:srgbClr val="00549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97990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032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23D8C-2E8B-40DA-9F4A-85F642D64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 27">
            <a:extLst>
              <a:ext uri="{FF2B5EF4-FFF2-40B4-BE49-F238E27FC236}">
                <a16:creationId xmlns:a16="http://schemas.microsoft.com/office/drawing/2014/main" id="{84C02D66-3C2C-48DA-9457-10C7141220BA}"/>
              </a:ext>
            </a:extLst>
          </p:cNvPr>
          <p:cNvSpPr>
            <a:spLocks noEditPoints="1"/>
          </p:cNvSpPr>
          <p:nvPr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3D003-5DED-4EF9-97EA-70394ED1A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12192000" cy="5505451"/>
          </a:xfrm>
        </p:spPr>
        <p:txBody>
          <a:bodyPr anchor="ctr">
            <a:normAutofit/>
          </a:bodyPr>
          <a:lstStyle>
            <a:lvl1pPr algn="ctr">
              <a:defRPr sz="8800" b="1">
                <a:solidFill>
                  <a:schemeClr val="bg2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Divider</a:t>
            </a:r>
          </a:p>
          <a:p>
            <a:pPr lvl="0"/>
            <a:r>
              <a:rPr lang="en-US"/>
              <a:t>Slide</a:t>
            </a:r>
          </a:p>
        </p:txBody>
      </p:sp>
      <p:sp>
        <p:nvSpPr>
          <p:cNvPr id="5" name="Freeform 27">
            <a:extLst>
              <a:ext uri="{FF2B5EF4-FFF2-40B4-BE49-F238E27FC236}">
                <a16:creationId xmlns:a16="http://schemas.microsoft.com/office/drawing/2014/main" id="{F752D3B8-F9BA-4373-8DB1-232407B8D7C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876459" y="550545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1240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8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852" y="582390"/>
            <a:ext cx="10177669" cy="844816"/>
          </a:xfrm>
          <a:prstGeom prst="rect">
            <a:avLst/>
          </a:prstGeom>
          <a:effectLst/>
        </p:spPr>
        <p:txBody>
          <a:bodyPr vert="horz" lIns="0" tIns="192024" rIns="0" bIns="0" rtlCol="0" anchor="b" anchorCtr="0">
            <a:noAutofit/>
          </a:bodyPr>
          <a:lstStyle/>
          <a:p>
            <a:r>
              <a:rPr lang="en-US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3853" y="1822622"/>
            <a:ext cx="10177671" cy="41209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2485-EC98-40BC-8A75-FB0358A4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56352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9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5" r:id="rId11"/>
    <p:sldLayoutId id="2147484306" r:id="rId12"/>
    <p:sldLayoutId id="2147484307" r:id="rId13"/>
    <p:sldLayoutId id="2147484308" r:id="rId14"/>
    <p:sldLayoutId id="2147484309" r:id="rId15"/>
    <p:sldLayoutId id="2147484310" r:id="rId16"/>
    <p:sldLayoutId id="2147484311" r:id="rId17"/>
    <p:sldLayoutId id="2147484312" r:id="rId18"/>
    <p:sldLayoutId id="2147484313" r:id="rId19"/>
    <p:sldLayoutId id="2147484314" r:id="rId20"/>
    <p:sldLayoutId id="2147484315" r:id="rId21"/>
    <p:sldLayoutId id="2147484320" r:id="rId22"/>
    <p:sldLayoutId id="2147484321" r:id="rId23"/>
    <p:sldLayoutId id="2147484322" r:id="rId24"/>
    <p:sldLayoutId id="2147484323" r:id="rId25"/>
    <p:sldLayoutId id="2147484324" r:id="rId26"/>
    <p:sldLayoutId id="2147484325" r:id="rId27"/>
    <p:sldLayoutId id="2147484326" r:id="rId28"/>
    <p:sldLayoutId id="2147484327" r:id="rId29"/>
    <p:sldLayoutId id="2147484328" r:id="rId30"/>
    <p:sldLayoutId id="2147484329" r:id="rId31"/>
    <p:sldLayoutId id="2147484330" r:id="rId32"/>
  </p:sldLayoutIdLst>
  <p:hf hdr="0" ftr="0" dt="0"/>
  <p:txStyles>
    <p:titleStyle>
      <a:lvl1pPr algn="l" defTabSz="914296" rtl="0" eaLnBrk="1" latinLnBrk="0" hangingPunct="1">
        <a:lnSpc>
          <a:spcPct val="100000"/>
        </a:lnSpc>
        <a:spcBef>
          <a:spcPct val="0"/>
        </a:spcBef>
        <a:buNone/>
        <a:defRPr sz="3600" b="1" i="0" kern="1200" spc="0" baseline="0">
          <a:solidFill>
            <a:schemeClr val="tx2"/>
          </a:solidFill>
          <a:latin typeface="+mj-lt"/>
          <a:ea typeface="Montserrat" charset="0"/>
          <a:cs typeface="Montserrat" charset="0"/>
        </a:defRPr>
      </a:lvl1pPr>
    </p:titleStyle>
    <p:bodyStyle>
      <a:lvl1pPr marL="0" indent="0" algn="l" defTabSz="91429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312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0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6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4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9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3" pos="3840" userDrawn="1">
          <p15:clr>
            <a:srgbClr val="F26B43"/>
          </p15:clr>
        </p15:guide>
        <p15:guide id="54" orient="horz" pos="2160" userDrawn="1">
          <p15:clr>
            <a:srgbClr val="F26B43"/>
          </p15:clr>
        </p15:guide>
        <p15:guide id="55" orient="horz" pos="346" userDrawn="1">
          <p15:clr>
            <a:srgbClr val="F26B43"/>
          </p15:clr>
        </p15:guide>
        <p15:guide id="56" orient="horz" pos="3952" userDrawn="1">
          <p15:clr>
            <a:srgbClr val="F26B43"/>
          </p15:clr>
        </p15:guide>
        <p15:guide id="57" pos="643" userDrawn="1">
          <p15:clr>
            <a:srgbClr val="F26B43"/>
          </p15:clr>
        </p15:guide>
        <p15:guide id="58" pos="7039" userDrawn="1">
          <p15:clr>
            <a:srgbClr val="F26B43"/>
          </p15:clr>
        </p15:guide>
        <p15:guide id="59" userDrawn="1">
          <p15:clr>
            <a:srgbClr val="F26B43"/>
          </p15:clr>
        </p15:guide>
        <p15:guide id="60" pos="7680" userDrawn="1">
          <p15:clr>
            <a:srgbClr val="F26B43"/>
          </p15:clr>
        </p15:guide>
        <p15:guide id="61" orient="horz" userDrawn="1">
          <p15:clr>
            <a:srgbClr val="F26B43"/>
          </p15:clr>
        </p15:guide>
        <p15:guide id="62" orient="horz" pos="4320" userDrawn="1">
          <p15:clr>
            <a:srgbClr val="F26B43"/>
          </p15:clr>
        </p15:guide>
        <p15:guide id="63" pos="1277" userDrawn="1">
          <p15:clr>
            <a:srgbClr val="F26B43"/>
          </p15:clr>
        </p15:guide>
        <p15:guide id="64" orient="horz" pos="709" userDrawn="1">
          <p15:clr>
            <a:srgbClr val="F26B43"/>
          </p15:clr>
        </p15:guide>
        <p15:guide id="65" pos="19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852" y="582389"/>
            <a:ext cx="10177669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3853" y="2150286"/>
            <a:ext cx="10177671" cy="37933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2485-EC98-40BC-8A75-FB0358A4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56352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/>
                </a:solidFill>
              </a:defRPr>
            </a:lvl1pPr>
          </a:lstStyle>
          <a:p>
            <a:fld id="{0969892B-6FB2-445D-B6A4-8332FBFF1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9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  <p:sldLayoutId id="2147484344" r:id="rId12"/>
    <p:sldLayoutId id="2147484345" r:id="rId13"/>
    <p:sldLayoutId id="2147484346" r:id="rId14"/>
    <p:sldLayoutId id="2147484347" r:id="rId15"/>
    <p:sldLayoutId id="2147484348" r:id="rId16"/>
    <p:sldLayoutId id="2147484349" r:id="rId17"/>
    <p:sldLayoutId id="2147484350" r:id="rId18"/>
    <p:sldLayoutId id="2147484351" r:id="rId19"/>
    <p:sldLayoutId id="2147484352" r:id="rId20"/>
    <p:sldLayoutId id="2147484353" r:id="rId21"/>
    <p:sldLayoutId id="2147484354" r:id="rId22"/>
    <p:sldLayoutId id="2147484355" r:id="rId23"/>
    <p:sldLayoutId id="2147484356" r:id="rId24"/>
    <p:sldLayoutId id="2147484357" r:id="rId25"/>
    <p:sldLayoutId id="2147484358" r:id="rId26"/>
    <p:sldLayoutId id="2147484359" r:id="rId27"/>
    <p:sldLayoutId id="2147484360" r:id="rId28"/>
    <p:sldLayoutId id="2147484361" r:id="rId29"/>
    <p:sldLayoutId id="2147484362" r:id="rId30"/>
    <p:sldLayoutId id="2147484363" r:id="rId31"/>
    <p:sldLayoutId id="2147484364" r:id="rId32"/>
  </p:sldLayoutIdLst>
  <p:hf hdr="0" ftr="0" dt="0"/>
  <p:txStyles>
    <p:titleStyle>
      <a:lvl1pPr algn="l" defTabSz="914296" rtl="0" eaLnBrk="1" latinLnBrk="0" hangingPunct="1">
        <a:lnSpc>
          <a:spcPct val="100000"/>
        </a:lnSpc>
        <a:spcBef>
          <a:spcPct val="0"/>
        </a:spcBef>
        <a:buNone/>
        <a:defRPr sz="3600" b="1" i="0" kern="1200" spc="0" baseline="0">
          <a:solidFill>
            <a:schemeClr val="tx1"/>
          </a:solidFill>
          <a:latin typeface="+mj-lt"/>
          <a:ea typeface="Montserrat" charset="0"/>
          <a:cs typeface="Montserrat" charset="0"/>
        </a:defRPr>
      </a:lvl1pPr>
    </p:titleStyle>
    <p:bodyStyle>
      <a:lvl1pPr marL="0" indent="0" algn="l" defTabSz="91429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296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312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0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6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4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9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3">
          <p15:clr>
            <a:srgbClr val="F26B43"/>
          </p15:clr>
        </p15:guide>
        <p15:guide id="29" pos="7039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20D61E-4D5B-0949-9673-2AF14738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87859-9910-5143-891A-A6233B0CD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71C32-58C0-C341-9ABC-AA58A652DF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8EB7B-5C24-6945-B3C1-D628389C58DC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0627E-A3EA-2D45-A95F-9CCAD7CDB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BF06D-4AC6-524A-82BC-B4F1BDF7A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26D58-A215-5745-AFA3-59E6AD3A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2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  <p:sldLayoutId id="21474843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933225"/>
            <a:ext cx="12192000" cy="49928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95069" y="1353670"/>
            <a:ext cx="753995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00549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32408" y="2914843"/>
            <a:ext cx="7867072" cy="377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00549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770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37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7BF094-A030-8E4F-B4AF-C136991CD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Fee per Enrolled Acre – </a:t>
            </a:r>
            <a:br>
              <a:rPr lang="en-US" sz="2400" dirty="0"/>
            </a:br>
            <a:r>
              <a:rPr lang="en-US" sz="2400" dirty="0"/>
              <a:t>Sample Calculation (Cash-Funded 3-Year Backlog at $35k)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411D3E-7492-3E92-0776-659CF2CDC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00EF18A6-B5FD-C036-7362-456AAC54E1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091572"/>
              </p:ext>
            </p:extLst>
          </p:nvPr>
        </p:nvGraphicFramePr>
        <p:xfrm>
          <a:off x="889091" y="1795018"/>
          <a:ext cx="1040719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49040">
                  <a:extLst>
                    <a:ext uri="{9D8B030D-6E8A-4147-A177-3AD203B41FA5}">
                      <a16:colId xmlns:a16="http://schemas.microsoft.com/office/drawing/2014/main" val="1576316294"/>
                    </a:ext>
                  </a:extLst>
                </a:gridCol>
                <a:gridCol w="1331630">
                  <a:extLst>
                    <a:ext uri="{9D8B030D-6E8A-4147-A177-3AD203B41FA5}">
                      <a16:colId xmlns:a16="http://schemas.microsoft.com/office/drawing/2014/main" val="820734644"/>
                    </a:ext>
                  </a:extLst>
                </a:gridCol>
                <a:gridCol w="1331630">
                  <a:extLst>
                    <a:ext uri="{9D8B030D-6E8A-4147-A177-3AD203B41FA5}">
                      <a16:colId xmlns:a16="http://schemas.microsoft.com/office/drawing/2014/main" val="3445340350"/>
                    </a:ext>
                  </a:extLst>
                </a:gridCol>
                <a:gridCol w="1331630">
                  <a:extLst>
                    <a:ext uri="{9D8B030D-6E8A-4147-A177-3AD203B41FA5}">
                      <a16:colId xmlns:a16="http://schemas.microsoft.com/office/drawing/2014/main" val="2417416156"/>
                    </a:ext>
                  </a:extLst>
                </a:gridCol>
                <a:gridCol w="1331630">
                  <a:extLst>
                    <a:ext uri="{9D8B030D-6E8A-4147-A177-3AD203B41FA5}">
                      <a16:colId xmlns:a16="http://schemas.microsoft.com/office/drawing/2014/main" val="3696857459"/>
                    </a:ext>
                  </a:extLst>
                </a:gridCol>
                <a:gridCol w="1331630">
                  <a:extLst>
                    <a:ext uri="{9D8B030D-6E8A-4147-A177-3AD203B41FA5}">
                      <a16:colId xmlns:a16="http://schemas.microsoft.com/office/drawing/2014/main" val="20355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Domestic Wells Total Costs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FYE 2026</a:t>
                      </a:r>
                      <a:endParaRPr lang="en-US" sz="1600">
                        <a:solidFill>
                          <a:schemeClr val="bg2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FYE 2027</a:t>
                      </a:r>
                      <a:endParaRPr lang="en-US" sz="1600">
                        <a:solidFill>
                          <a:schemeClr val="bg2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FYE 2028</a:t>
                      </a:r>
                      <a:endParaRPr lang="en-US" sz="1600">
                        <a:solidFill>
                          <a:schemeClr val="bg2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FYE 2029</a:t>
                      </a:r>
                      <a:endParaRPr lang="en-US" sz="1600">
                        <a:solidFill>
                          <a:schemeClr val="bg2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FYE 2030</a:t>
                      </a:r>
                      <a:endParaRPr lang="en-US" sz="1600">
                        <a:solidFill>
                          <a:schemeClr val="bg2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144230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Total Program Costs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$5,698,000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$5,868,940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$6,045,008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$3,702,159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$3,813,224 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950526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Madera Subbasin Enrolled Acreage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88,082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88,082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88,082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88,082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88,082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795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en-US" sz="1600" b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Total - $/Enrolled Acre</a:t>
                      </a:r>
                      <a:endParaRPr lang="en-US" sz="1600" b="0" dirty="0"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$64.69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$66.63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$68.63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$42.03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$43.29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6362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20"/>
                        </a:spcAft>
                      </a:pPr>
                      <a:r>
                        <a:rPr lang="en-US" sz="1600" b="1" i="1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Averaged $/Enrolled Acre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$67.00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$67.00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$67.00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$43.00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$43.00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8649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645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F71CA79-26DF-8817-0B19-851B8CE2D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Fee Comparison by Year ($/Enrolled Acre): </a:t>
            </a:r>
            <a:br>
              <a:rPr lang="en-US" sz="3200" dirty="0"/>
            </a:br>
            <a:r>
              <a:rPr lang="en-US" sz="3200" dirty="0"/>
              <a:t>Cash versus Debt Financed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881FFFD-0DF5-A336-EE55-40B397A501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992275"/>
              </p:ext>
            </p:extLst>
          </p:nvPr>
        </p:nvGraphicFramePr>
        <p:xfrm>
          <a:off x="1003300" y="1822450"/>
          <a:ext cx="10177460" cy="17316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48716">
                  <a:extLst>
                    <a:ext uri="{9D8B030D-6E8A-4147-A177-3AD203B41FA5}">
                      <a16:colId xmlns:a16="http://schemas.microsoft.com/office/drawing/2014/main" val="3848747425"/>
                    </a:ext>
                  </a:extLst>
                </a:gridCol>
                <a:gridCol w="1388124">
                  <a:extLst>
                    <a:ext uri="{9D8B030D-6E8A-4147-A177-3AD203B41FA5}">
                      <a16:colId xmlns:a16="http://schemas.microsoft.com/office/drawing/2014/main" val="4065909614"/>
                    </a:ext>
                  </a:extLst>
                </a:gridCol>
                <a:gridCol w="1388124">
                  <a:extLst>
                    <a:ext uri="{9D8B030D-6E8A-4147-A177-3AD203B41FA5}">
                      <a16:colId xmlns:a16="http://schemas.microsoft.com/office/drawing/2014/main" val="3821044433"/>
                    </a:ext>
                  </a:extLst>
                </a:gridCol>
                <a:gridCol w="1388124">
                  <a:extLst>
                    <a:ext uri="{9D8B030D-6E8A-4147-A177-3AD203B41FA5}">
                      <a16:colId xmlns:a16="http://schemas.microsoft.com/office/drawing/2014/main" val="1036239264"/>
                    </a:ext>
                  </a:extLst>
                </a:gridCol>
                <a:gridCol w="1388124">
                  <a:extLst>
                    <a:ext uri="{9D8B030D-6E8A-4147-A177-3AD203B41FA5}">
                      <a16:colId xmlns:a16="http://schemas.microsoft.com/office/drawing/2014/main" val="456441357"/>
                    </a:ext>
                  </a:extLst>
                </a:gridCol>
                <a:gridCol w="1388124">
                  <a:extLst>
                    <a:ext uri="{9D8B030D-6E8A-4147-A177-3AD203B41FA5}">
                      <a16:colId xmlns:a16="http://schemas.microsoft.com/office/drawing/2014/main" val="2571989599"/>
                    </a:ext>
                  </a:extLst>
                </a:gridCol>
                <a:gridCol w="1388124">
                  <a:extLst>
                    <a:ext uri="{9D8B030D-6E8A-4147-A177-3AD203B41FA5}">
                      <a16:colId xmlns:a16="http://schemas.microsoft.com/office/drawing/2014/main" val="28447061"/>
                    </a:ext>
                  </a:extLst>
                </a:gridCol>
              </a:tblGrid>
              <a:tr h="7435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Funding Scenario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FYE 2026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FYE 2027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FYE 2028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FYE 2029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FYE 2030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5-Yr </a:t>
                      </a:r>
                    </a:p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Average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044603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Cash Funded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$67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$67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$67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$43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$43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$57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508842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Debt Funded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$51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0075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AE806-291C-9B14-BF28-B17248FC6A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9DC4A4-F2E4-4DD1-F11A-844BA11753CD}"/>
              </a:ext>
            </a:extLst>
          </p:cNvPr>
          <p:cNvSpPr txBox="1"/>
          <p:nvPr/>
        </p:nvSpPr>
        <p:spPr>
          <a:xfrm>
            <a:off x="815732" y="6122079"/>
            <a:ext cx="105537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aseline="30000" dirty="0"/>
              <a:t>1 </a:t>
            </a:r>
            <a:r>
              <a:rPr lang="en-US" sz="1400" dirty="0"/>
              <a:t>The fee is revisited annually to ensure alignment with actual expenditures.</a:t>
            </a:r>
          </a:p>
          <a:p>
            <a:r>
              <a:rPr lang="en-US" sz="1400" baseline="30000" dirty="0"/>
              <a:t>2 </a:t>
            </a:r>
            <a:r>
              <a:rPr lang="en-US" sz="1400" dirty="0"/>
              <a:t>Assumes a backlog resolution of 3 years.</a:t>
            </a:r>
          </a:p>
          <a:p>
            <a:endParaRPr lang="en-US" sz="140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332957F-9C45-C3EE-64F5-F33E3F09DEB0}"/>
              </a:ext>
            </a:extLst>
          </p:cNvPr>
          <p:cNvSpPr txBox="1">
            <a:spLocks/>
          </p:cNvSpPr>
          <p:nvPr/>
        </p:nvSpPr>
        <p:spPr>
          <a:xfrm>
            <a:off x="1003300" y="3994834"/>
            <a:ext cx="10177671" cy="5647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312" indent="-228574" algn="l" defTabSz="914296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0" indent="-228574" algn="l" defTabSz="914296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06" indent="-228574" algn="l" defTabSz="914296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4" indent="-228574" algn="l" defTabSz="914296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Due to pending litigation debt financing is currently not an option</a:t>
            </a:r>
          </a:p>
        </p:txBody>
      </p:sp>
    </p:spTree>
    <p:extLst>
      <p:ext uri="{BB962C8B-B14F-4D97-AF65-F5344CB8AC3E}">
        <p14:creationId xmlns:p14="http://schemas.microsoft.com/office/powerpoint/2010/main" val="1525569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1D522-E647-7169-2E39-6B6285CD1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6DEB-101D-F819-2622-E692A9B9E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For Discussion Today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8B6367-34DE-CB01-6D29-B1977D8EC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853" y="1822623"/>
            <a:ext cx="10177671" cy="45337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Backlog resolution timeline</a:t>
            </a:r>
          </a:p>
          <a:p>
            <a:r>
              <a:rPr lang="en-US" dirty="0"/>
              <a:t>Well replacement cost estimate</a:t>
            </a:r>
          </a:p>
          <a:p>
            <a:r>
              <a:rPr lang="en-US" dirty="0"/>
              <a:t>Program management cost estimate</a:t>
            </a:r>
          </a:p>
          <a:p>
            <a:r>
              <a:rPr lang="en-US" dirty="0"/>
              <a:t>Maintaining an averaged rate</a:t>
            </a:r>
          </a:p>
          <a:p>
            <a:r>
              <a:rPr lang="en-US" dirty="0"/>
              <a:t>Penalty Revenue Options</a:t>
            </a:r>
          </a:p>
          <a:p>
            <a:pPr lvl="1"/>
            <a:r>
              <a:rPr lang="en-US" dirty="0"/>
              <a:t>Applied towards Domestic Well Mitigation costs</a:t>
            </a:r>
          </a:p>
          <a:p>
            <a:pPr lvl="1"/>
            <a:r>
              <a:rPr lang="en-US" dirty="0"/>
              <a:t>Purchase of excess carryover water from willing growers </a:t>
            </a:r>
          </a:p>
          <a:p>
            <a:endParaRPr lang="en-US" dirty="0"/>
          </a:p>
          <a:p>
            <a:r>
              <a:rPr lang="en-US" dirty="0"/>
              <a:t>Next Steps</a:t>
            </a:r>
          </a:p>
          <a:p>
            <a:pPr lvl="1"/>
            <a:r>
              <a:rPr lang="en-US" dirty="0"/>
              <a:t>Incorporate feedback into July 1 GSA Committee Meeting</a:t>
            </a:r>
          </a:p>
          <a:p>
            <a:pPr lvl="1"/>
            <a:r>
              <a:rPr lang="en-US" dirty="0"/>
              <a:t>Board of Directors Meeting on July 8 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9B24EC2-5E45-D1D1-130C-EEFA8FEFC4D1}"/>
              </a:ext>
            </a:extLst>
          </p:cNvPr>
          <p:cNvSpPr txBox="1">
            <a:spLocks/>
          </p:cNvSpPr>
          <p:nvPr/>
        </p:nvSpPr>
        <p:spPr>
          <a:xfrm>
            <a:off x="1" y="6356352"/>
            <a:ext cx="100385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8">
              <a:defRPr/>
            </a:pPr>
            <a:fld id="{0969892B-6FB2-445D-B6A4-8332FBFF141C}" type="slidenum">
              <a:rPr lang="en-US" sz="800" b="1" smtClean="0">
                <a:solidFill>
                  <a:srgbClr val="023B40"/>
                </a:solidFill>
                <a:latin typeface="Arial"/>
              </a:rPr>
              <a:pPr algn="ctr" defTabSz="914308">
                <a:defRPr/>
              </a:pPr>
              <a:t>12</a:t>
            </a:fld>
            <a:endParaRPr lang="en-US" sz="800" b="1">
              <a:solidFill>
                <a:srgbClr val="023B4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9518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57C1-87F2-9B4A-BDE4-EB73955A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6" y="552694"/>
            <a:ext cx="8237113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5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8F46A35-A4EC-8C49-9F36-8F263432E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686" y="2070906"/>
            <a:ext cx="8442268" cy="4234399"/>
          </a:xfrm>
        </p:spPr>
        <p:txBody>
          <a:bodyPr>
            <a:normAutofit/>
          </a:bodyPr>
          <a:lstStyle/>
          <a:p>
            <a:pPr marL="0" marR="0" lvl="0" indent="0">
              <a:buNone/>
            </a:pP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Action Items: Consideration and Recommendation to the Board of Directors to enter into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LandFlex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-related contract amendments for land repurposing:</a:t>
            </a:r>
          </a:p>
          <a:p>
            <a:pPr marL="457200" marR="0">
              <a:buNone/>
            </a:pP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742950" marR="0" lvl="1" indent="-285750">
              <a:buFont typeface="+mj-lt"/>
              <a:buAutoNum type="alphaLcPeriod"/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Kamal Jawad</a:t>
            </a:r>
          </a:p>
          <a:p>
            <a:pPr marL="742950" marR="0" lvl="1" indent="-285750">
              <a:buFont typeface="+mj-lt"/>
              <a:buAutoNum type="alphaLcPeriod"/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C&amp;J Ranch, LLC</a:t>
            </a:r>
          </a:p>
          <a:p>
            <a:pPr marL="742950" marR="0" lvl="1" indent="-285750">
              <a:buFont typeface="+mj-lt"/>
              <a:buAutoNum type="alphaLcPeriod"/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RRR Ranch Trust</a:t>
            </a:r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106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0CCB3E-A664-DADD-03EA-5441CA3C3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C9A7B-5DD5-15B2-6EDD-516A4271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6" y="552694"/>
            <a:ext cx="8237113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LandFlex</a:t>
            </a:r>
            <a:r>
              <a:rPr lang="en-US" sz="3200" b="1" dirty="0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Crop ET Savings for DWR Reimbursable Drought Relief Payment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50CA506-4103-A48D-7AAE-3D2DDA789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686" y="2070906"/>
            <a:ext cx="8442268" cy="4234399"/>
          </a:xfrm>
        </p:spPr>
        <p:txBody>
          <a:bodyPr>
            <a:normAutofit lnSpcReduction="10000"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2023-2040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Land Repurposing Program through DWR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Allocations were required to participate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Madera County GSA in the Madera Subbasin only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Purpose: To maximize domestic well protection with land repurposing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Payments have three parts and were made based on: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Drought relief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Elimination of groundwater overdraft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Orchard removal/Crop transition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Proposed contract amendments add funds for Drought Relief savings and Air Board requested changes</a:t>
            </a:r>
          </a:p>
        </p:txBody>
      </p:sp>
    </p:spTree>
    <p:extLst>
      <p:ext uri="{BB962C8B-B14F-4D97-AF65-F5344CB8AC3E}">
        <p14:creationId xmlns:p14="http://schemas.microsoft.com/office/powerpoint/2010/main" val="2402660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8F8E44-443A-04EE-772A-E9F8EF1D8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3B1182-4A33-AC57-AD63-B3E5518C1B69}"/>
              </a:ext>
            </a:extLst>
          </p:cNvPr>
          <p:cNvGraphicFramePr>
            <a:graphicFrameLocks noGrp="1"/>
          </p:cNvGraphicFramePr>
          <p:nvPr/>
        </p:nvGraphicFramePr>
        <p:xfrm>
          <a:off x="2706624" y="2069053"/>
          <a:ext cx="9201124" cy="3174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368">
                  <a:extLst>
                    <a:ext uri="{9D8B030D-6E8A-4147-A177-3AD203B41FA5}">
                      <a16:colId xmlns:a16="http://schemas.microsoft.com/office/drawing/2014/main" val="1063626632"/>
                    </a:ext>
                  </a:extLst>
                </a:gridCol>
                <a:gridCol w="3499104">
                  <a:extLst>
                    <a:ext uri="{9D8B030D-6E8A-4147-A177-3AD203B41FA5}">
                      <a16:colId xmlns:a16="http://schemas.microsoft.com/office/drawing/2014/main" val="1003831521"/>
                    </a:ext>
                  </a:extLst>
                </a:gridCol>
                <a:gridCol w="3519652">
                  <a:extLst>
                    <a:ext uri="{9D8B030D-6E8A-4147-A177-3AD203B41FA5}">
                      <a16:colId xmlns:a16="http://schemas.microsoft.com/office/drawing/2014/main" val="220549112"/>
                    </a:ext>
                  </a:extLst>
                </a:gridCol>
              </a:tblGrid>
              <a:tr h="433633">
                <a:tc>
                  <a:txBody>
                    <a:bodyPr/>
                    <a:lstStyle/>
                    <a:p>
                      <a:r>
                        <a:rPr lang="en-US"/>
                        <a:t>Payment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Old Payment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Payment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124289"/>
                  </a:ext>
                </a:extLst>
              </a:tr>
              <a:tr h="677181">
                <a:tc>
                  <a:txBody>
                    <a:bodyPr/>
                    <a:lstStyle/>
                    <a:p>
                      <a:r>
                        <a:rPr lang="en-US" sz="1600" dirty="0"/>
                        <a:t>Drought Relief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$350/AF x </a:t>
                      </a:r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2.31 AF/AC </a:t>
                      </a:r>
                      <a:r>
                        <a:rPr lang="en-US" sz="1600" dirty="0"/>
                        <a:t>x 40 AC = $32,340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$350/AF x </a:t>
                      </a:r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2.581885 AF/AC </a:t>
                      </a:r>
                      <a:r>
                        <a:rPr lang="en-US" sz="1600" dirty="0"/>
                        <a:t>x 40 AC = $36,146.39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900461"/>
                  </a:ext>
                </a:extLst>
              </a:tr>
              <a:tr h="709381">
                <a:tc>
                  <a:txBody>
                    <a:bodyPr/>
                    <a:lstStyle/>
                    <a:p>
                      <a:r>
                        <a:rPr lang="en-US" sz="1600" dirty="0"/>
                        <a:t>Elimination of Groundwater Overdraft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$1,000/AF x 1.25 AF/AC x 40 AC = 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$1,000</a:t>
                      </a:r>
                      <a:r>
                        <a:rPr lang="en-US" sz="1600" baseline="0" dirty="0"/>
                        <a:t>/</a:t>
                      </a:r>
                      <a:r>
                        <a:rPr lang="en-US" sz="1600" dirty="0"/>
                        <a:t>AF x 1.25 AF/AC x 40 AC = $50,000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71310"/>
                  </a:ext>
                </a:extLst>
              </a:tr>
              <a:tr h="677181">
                <a:tc>
                  <a:txBody>
                    <a:bodyPr/>
                    <a:lstStyle/>
                    <a:p>
                      <a:r>
                        <a:rPr lang="en-US" sz="1600" dirty="0"/>
                        <a:t>Orchard Removal/Crop 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$2,800/AC x 40 AC = $112,000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$2,800/AC x 40 AC = $112,000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19792"/>
                  </a:ext>
                </a:extLst>
              </a:tr>
              <a:tr h="677181">
                <a:tc>
                  <a:txBody>
                    <a:bodyPr/>
                    <a:lstStyle/>
                    <a:p>
                      <a:r>
                        <a:rPr lang="en-US" sz="1600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$194,340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$198,146.39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033336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C57A684-5628-74CC-7D3A-32BE151C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6" y="552694"/>
            <a:ext cx="8237113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C&amp;J Ranch, LLC – 40 acres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E4FD9B-6CA7-39C7-1CD7-3392CB558290}"/>
              </a:ext>
            </a:extLst>
          </p:cNvPr>
          <p:cNvSpPr txBox="1">
            <a:spLocks/>
          </p:cNvSpPr>
          <p:nvPr/>
        </p:nvSpPr>
        <p:spPr>
          <a:xfrm>
            <a:off x="3365637" y="4879529"/>
            <a:ext cx="82371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49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Additional payment owed: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$3,806.39 </a:t>
            </a:r>
          </a:p>
        </p:txBody>
      </p:sp>
    </p:spTree>
    <p:extLst>
      <p:ext uri="{BB962C8B-B14F-4D97-AF65-F5344CB8AC3E}">
        <p14:creationId xmlns:p14="http://schemas.microsoft.com/office/powerpoint/2010/main" val="1898428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7411F1-FA2A-5615-3FEC-EFB2F0F8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B2A70A9-203A-F06A-04D4-CE2CC2794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6" y="552694"/>
            <a:ext cx="8237113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Kamal Jawad – 24.55 acres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A8B06F0-3C63-F2AD-0F3F-41F5214834D9}"/>
              </a:ext>
            </a:extLst>
          </p:cNvPr>
          <p:cNvSpPr txBox="1">
            <a:spLocks/>
          </p:cNvSpPr>
          <p:nvPr/>
        </p:nvSpPr>
        <p:spPr>
          <a:xfrm>
            <a:off x="3365637" y="4879529"/>
            <a:ext cx="82371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49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Additional payment owed: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$3,302.75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E3F8945-17AB-01CC-6644-7AC078DA1742}"/>
              </a:ext>
            </a:extLst>
          </p:cNvPr>
          <p:cNvGraphicFramePr>
            <a:graphicFrameLocks noGrp="1"/>
          </p:cNvGraphicFramePr>
          <p:nvPr/>
        </p:nvGraphicFramePr>
        <p:xfrm>
          <a:off x="2706624" y="2069053"/>
          <a:ext cx="9204961" cy="3167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601">
                  <a:extLst>
                    <a:ext uri="{9D8B030D-6E8A-4147-A177-3AD203B41FA5}">
                      <a16:colId xmlns:a16="http://schemas.microsoft.com/office/drawing/2014/main" val="1063626632"/>
                    </a:ext>
                  </a:extLst>
                </a:gridCol>
                <a:gridCol w="3578444">
                  <a:extLst>
                    <a:ext uri="{9D8B030D-6E8A-4147-A177-3AD203B41FA5}">
                      <a16:colId xmlns:a16="http://schemas.microsoft.com/office/drawing/2014/main" val="1003831521"/>
                    </a:ext>
                  </a:extLst>
                </a:gridCol>
                <a:gridCol w="3452916">
                  <a:extLst>
                    <a:ext uri="{9D8B030D-6E8A-4147-A177-3AD203B41FA5}">
                      <a16:colId xmlns:a16="http://schemas.microsoft.com/office/drawing/2014/main" val="220549112"/>
                    </a:ext>
                  </a:extLst>
                </a:gridCol>
              </a:tblGrid>
              <a:tr h="433633">
                <a:tc>
                  <a:txBody>
                    <a:bodyPr/>
                    <a:lstStyle/>
                    <a:p>
                      <a:r>
                        <a:rPr lang="en-US" dirty="0"/>
                        <a:t>Payment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Old Payment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Payment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124289"/>
                  </a:ext>
                </a:extLst>
              </a:tr>
              <a:tr h="677181">
                <a:tc>
                  <a:txBody>
                    <a:bodyPr/>
                    <a:lstStyle/>
                    <a:p>
                      <a:r>
                        <a:rPr lang="en-US" sz="1600" dirty="0"/>
                        <a:t>Drought Relief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$350/AF x </a:t>
                      </a:r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2.31 AF/AC </a:t>
                      </a:r>
                      <a:r>
                        <a:rPr lang="en-US" sz="1600" dirty="0"/>
                        <a:t>x 24.55 AC = $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19,848.68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$350/AF x </a:t>
                      </a:r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2.694356 AF/AC </a:t>
                      </a:r>
                      <a:r>
                        <a:rPr lang="en-US" sz="1600" dirty="0"/>
                        <a:t>x 24.55 AC = $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23,151.25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900461"/>
                  </a:ext>
                </a:extLst>
              </a:tr>
              <a:tr h="702760">
                <a:tc>
                  <a:txBody>
                    <a:bodyPr/>
                    <a:lstStyle/>
                    <a:p>
                      <a:r>
                        <a:rPr lang="en-US" sz="1600" dirty="0"/>
                        <a:t>Elimination of Groundwater Overdraft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$1,000/AF x 1.25 AF/AC x 24.55 AC = $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30,687.50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$1,000/AF x 1.25 AF/AC x 24.55 AC = $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30,687.50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71310"/>
                  </a:ext>
                </a:extLst>
              </a:tr>
              <a:tr h="677181">
                <a:tc>
                  <a:txBody>
                    <a:bodyPr/>
                    <a:lstStyle/>
                    <a:p>
                      <a:r>
                        <a:rPr lang="en-US" sz="1600" dirty="0"/>
                        <a:t>Orchard Removal/Crop 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$2,800/AC x 24.55 AC = $68,740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$2,800/AC x 24.55 AC = $68,740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19792"/>
                  </a:ext>
                </a:extLst>
              </a:tr>
              <a:tr h="677181">
                <a:tc>
                  <a:txBody>
                    <a:bodyPr/>
                    <a:lstStyle/>
                    <a:p>
                      <a:r>
                        <a:rPr lang="en-US" sz="1600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$119,276.18 (was rounded to $</a:t>
                      </a:r>
                      <a:r>
                        <a:rPr lang="en-US" sz="1600" u="sng" dirty="0"/>
                        <a:t>119,276.00</a:t>
                      </a:r>
                      <a:r>
                        <a:rPr lang="en-US" sz="1600" dirty="0"/>
                        <a:t> in the original contract)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$122,578.75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534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775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312D90-EBFA-6804-8C79-4783A0C5A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3196071-B7C0-4683-156E-BD44EF945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6" y="552694"/>
            <a:ext cx="8237113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RRR Ranch Trust – 5 acres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A4C66B-5545-3B18-944E-CFC0CBA3967B}"/>
              </a:ext>
            </a:extLst>
          </p:cNvPr>
          <p:cNvSpPr txBox="1">
            <a:spLocks/>
          </p:cNvSpPr>
          <p:nvPr/>
        </p:nvSpPr>
        <p:spPr>
          <a:xfrm>
            <a:off x="3365637" y="4879529"/>
            <a:ext cx="82371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49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Additional payment owed: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$1,886.18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F4BBAAE-DF91-DECA-AD45-C9F90051E572}"/>
              </a:ext>
            </a:extLst>
          </p:cNvPr>
          <p:cNvGraphicFramePr>
            <a:graphicFrameLocks noGrp="1"/>
          </p:cNvGraphicFramePr>
          <p:nvPr/>
        </p:nvGraphicFramePr>
        <p:xfrm>
          <a:off x="2706624" y="1978471"/>
          <a:ext cx="9204961" cy="3167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520">
                  <a:extLst>
                    <a:ext uri="{9D8B030D-6E8A-4147-A177-3AD203B41FA5}">
                      <a16:colId xmlns:a16="http://schemas.microsoft.com/office/drawing/2014/main" val="1063626632"/>
                    </a:ext>
                  </a:extLst>
                </a:gridCol>
                <a:gridCol w="3496525">
                  <a:extLst>
                    <a:ext uri="{9D8B030D-6E8A-4147-A177-3AD203B41FA5}">
                      <a16:colId xmlns:a16="http://schemas.microsoft.com/office/drawing/2014/main" val="1003831521"/>
                    </a:ext>
                  </a:extLst>
                </a:gridCol>
                <a:gridCol w="3452916">
                  <a:extLst>
                    <a:ext uri="{9D8B030D-6E8A-4147-A177-3AD203B41FA5}">
                      <a16:colId xmlns:a16="http://schemas.microsoft.com/office/drawing/2014/main" val="220549112"/>
                    </a:ext>
                  </a:extLst>
                </a:gridCol>
              </a:tblGrid>
              <a:tr h="433633">
                <a:tc>
                  <a:txBody>
                    <a:bodyPr/>
                    <a:lstStyle/>
                    <a:p>
                      <a:r>
                        <a:rPr lang="en-US" dirty="0"/>
                        <a:t>Payment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Old Payment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Payment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124289"/>
                  </a:ext>
                </a:extLst>
              </a:tr>
              <a:tr h="677181">
                <a:tc>
                  <a:txBody>
                    <a:bodyPr/>
                    <a:lstStyle/>
                    <a:p>
                      <a:r>
                        <a:rPr lang="en-US" sz="1600" dirty="0"/>
                        <a:t>Drought Relief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$350/AF x </a:t>
                      </a:r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2.31 AF/AC </a:t>
                      </a:r>
                      <a:r>
                        <a:rPr lang="en-US" sz="1600" dirty="0"/>
                        <a:t>x 5 AC = $4,042.50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$350/AF x </a:t>
                      </a:r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3.3881 AF/AC </a:t>
                      </a:r>
                      <a:r>
                        <a:rPr lang="en-US" sz="1600" dirty="0"/>
                        <a:t>x 5 AC = $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5,929.18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900461"/>
                  </a:ext>
                </a:extLst>
              </a:tr>
              <a:tr h="702760">
                <a:tc>
                  <a:txBody>
                    <a:bodyPr/>
                    <a:lstStyle/>
                    <a:p>
                      <a:r>
                        <a:rPr lang="en-US" sz="1600" dirty="0"/>
                        <a:t>Elimination of Groundwater Overdraft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$1,000/AF x 1.25 AF/AC x 5 AC = $6,250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$1,000/AF x 1.25 AF/AC x 5 AC = $6,250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71310"/>
                  </a:ext>
                </a:extLst>
              </a:tr>
              <a:tr h="677181">
                <a:tc>
                  <a:txBody>
                    <a:bodyPr/>
                    <a:lstStyle/>
                    <a:p>
                      <a:r>
                        <a:rPr lang="en-US" sz="1600" dirty="0"/>
                        <a:t>Orchard Removal/Crop 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$2,800/AC x 5 AC = $14,000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$2,800/AC x 5 AC = $14,000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19792"/>
                  </a:ext>
                </a:extLst>
              </a:tr>
              <a:tr h="677181">
                <a:tc>
                  <a:txBody>
                    <a:bodyPr/>
                    <a:lstStyle/>
                    <a:p>
                      <a:r>
                        <a:rPr lang="en-US" sz="1600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$24,292.50 (was rounded to $</a:t>
                      </a:r>
                      <a:r>
                        <a:rPr lang="en-US" sz="1600" u="sng" dirty="0"/>
                        <a:t>24,293.00</a:t>
                      </a:r>
                      <a:r>
                        <a:rPr lang="en-US" sz="1600" dirty="0"/>
                        <a:t> in the original contract)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$26,179.18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459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392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900761-22C0-E758-63A1-BE31B0C9C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1ADDF7C-5EAB-B982-1C57-F94498973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6" y="552694"/>
            <a:ext cx="8237113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Recommendation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C69E620A-6B26-9770-7DE0-0FC5B4EA2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686" y="2070906"/>
            <a:ext cx="8442268" cy="4234399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Consideration </a:t>
            </a:r>
            <a:r>
              <a:rPr lang="en-US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and Recommendation 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the Board of Directors to enter into LandFlex-related contract amendments for land repurposing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6073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3032963" y="1894619"/>
            <a:ext cx="6213941" cy="2154579"/>
          </a:xfrm>
          <a:prstGeom prst="rect">
            <a:avLst/>
          </a:prstGeom>
        </p:spPr>
        <p:txBody>
          <a:bodyPr vert="horz" wrap="square" lIns="0" tIns="43703" rIns="0" bIns="0" rtlCol="0">
            <a:spAutoFit/>
          </a:bodyPr>
          <a:lstStyle/>
          <a:p>
            <a:pPr marL="11206" marR="4483">
              <a:lnSpc>
                <a:spcPct val="90900"/>
              </a:lnSpc>
              <a:spcBef>
                <a:spcPts val="344"/>
              </a:spcBef>
            </a:pPr>
            <a:r>
              <a:rPr lang="en-US" sz="2153" b="0" dirty="0">
                <a:solidFill>
                  <a:schemeClr val="tx1"/>
                </a:solidFill>
              </a:rPr>
              <a:t>Action Item: Consideration and Recommendation to the Board of Directors to enter into  a Cost Sharing Memorandum of Understanding (MOU) for the Madera Subbasin Joint Groundwater Sustainability Plan (GSP) Five-Year Evaluation and Plan Amendment.</a:t>
            </a:r>
            <a:br>
              <a:rPr lang="en-US" sz="2153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sz="2153" b="0" spc="-9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50753" y="5640237"/>
            <a:ext cx="136151" cy="116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defTabSz="806867">
              <a:lnSpc>
                <a:spcPts val="922"/>
              </a:lnSpc>
            </a:pPr>
            <a:r>
              <a:rPr sz="882" kern="0" spc="-22" dirty="0">
                <a:solidFill>
                  <a:srgbClr val="898989"/>
                </a:solidFill>
                <a:latin typeface="Calibri"/>
                <a:cs typeface="Calibri"/>
              </a:rPr>
              <a:t>15</a:t>
            </a:r>
            <a:endParaRPr sz="882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32963" y="1153971"/>
            <a:ext cx="2823882" cy="444790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11206">
              <a:spcBef>
                <a:spcPts val="79"/>
              </a:spcBef>
            </a:pPr>
            <a:r>
              <a:rPr sz="2824" dirty="0">
                <a:solidFill>
                  <a:schemeClr val="tx2"/>
                </a:solidFill>
              </a:rPr>
              <a:t>Item</a:t>
            </a:r>
            <a:r>
              <a:rPr sz="2824" spc="-66" dirty="0">
                <a:solidFill>
                  <a:schemeClr val="tx2"/>
                </a:solidFill>
              </a:rPr>
              <a:t> </a:t>
            </a:r>
            <a:r>
              <a:rPr lang="en-US" sz="2824" spc="-44" dirty="0">
                <a:solidFill>
                  <a:schemeClr val="tx2"/>
                </a:solidFill>
              </a:rPr>
              <a:t>6</a:t>
            </a:r>
            <a:endParaRPr sz="2824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84E5B7-814A-A0C6-28CC-2F9D23BF0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17787-A0EC-A174-5B1F-E855A1C2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6" y="552694"/>
            <a:ext cx="8237113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4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DA3A7F1-551C-C1B5-FDF9-3B62D8AEF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686" y="2070906"/>
            <a:ext cx="8442268" cy="4234399"/>
          </a:xfrm>
        </p:spPr>
        <p:txBody>
          <a:bodyPr>
            <a:normAutofit/>
          </a:bodyPr>
          <a:lstStyle/>
          <a:p>
            <a:pPr marL="0" marR="0" lvl="0" indent="0">
              <a:buNone/>
            </a:pP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Request for Feedback: Review of domestic well mitigation fee for Madera Subbasin, Madera County Groundwater Sustainability Agency, Groundwater Sustainability Project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0831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04532-DC60-5B5D-D0BB-E614806D1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C1C11-0F13-0921-6380-27EDEB8EB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519" y="1063946"/>
            <a:ext cx="5996134" cy="96493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Share MOU – Madera GSP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5C8EC-C03D-20A5-EB93-F550B46A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6059" y="5608545"/>
            <a:ext cx="2420471" cy="322169"/>
          </a:xfrm>
          <a:prstGeom prst="rect">
            <a:avLst/>
          </a:prstGeom>
        </p:spPr>
        <p:txBody>
          <a:bodyPr vert="horz" lIns="80682" tIns="40341" rIns="80682" bIns="40341" rtlCol="0" anchor="ctr"/>
          <a:lstStyle>
            <a:defPPr>
              <a:defRPr lang="en-US"/>
            </a:defPPr>
            <a:lvl1pPr marL="0" algn="r" defTabSz="806867" rtl="0" eaLnBrk="1" latinLnBrk="0" hangingPunct="1">
              <a:defRPr sz="10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3433" algn="l" defTabSz="806867" rtl="0" eaLnBrk="1" latinLnBrk="0" hangingPunct="1">
              <a:defRPr sz="15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867" algn="l" defTabSz="806867" rtl="0" eaLnBrk="1" latinLnBrk="0" hangingPunct="1">
              <a:defRPr sz="15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0300" algn="l" defTabSz="806867" rtl="0" eaLnBrk="1" latinLnBrk="0" hangingPunct="1">
              <a:defRPr sz="15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3733" algn="l" defTabSz="806867" rtl="0" eaLnBrk="1" latinLnBrk="0" hangingPunct="1">
              <a:defRPr sz="15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7166" algn="l" defTabSz="806867" rtl="0" eaLnBrk="1" latinLnBrk="0" hangingPunct="1">
              <a:defRPr sz="15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0600" algn="l" defTabSz="806867" rtl="0" eaLnBrk="1" latinLnBrk="0" hangingPunct="1">
              <a:defRPr sz="15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4033" algn="l" defTabSz="806867" rtl="0" eaLnBrk="1" latinLnBrk="0" hangingPunct="1">
              <a:defRPr sz="15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27466" algn="l" defTabSz="806867" rtl="0" eaLnBrk="1" latinLnBrk="0" hangingPunct="1">
              <a:defRPr sz="15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726D58-A215-5745-AFA3-59E6AD3AF80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FB7830-EBEB-4A58-1A87-95C880E84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1706" y="1546412"/>
            <a:ext cx="6118412" cy="1996316"/>
          </a:xfrm>
        </p:spPr>
        <p:txBody>
          <a:bodyPr/>
          <a:lstStyle/>
          <a:p>
            <a:pPr marL="302575" indent="-302575">
              <a:buFont typeface="Arial" panose="020B0604020202020204" pitchFamily="34" charset="0"/>
              <a:buChar char="•"/>
            </a:pPr>
            <a:endParaRPr lang="en-US" dirty="0"/>
          </a:p>
          <a:p>
            <a:pPr marL="302575" indent="-302575">
              <a:buFont typeface="Arial" panose="020B0604020202020204" pitchFamily="34" charset="0"/>
              <a:buChar char="•"/>
            </a:pPr>
            <a:endParaRPr lang="en-US" dirty="0"/>
          </a:p>
          <a:p>
            <a:pPr marL="302575" indent="-302575">
              <a:buFont typeface="Arial" panose="020B0604020202020204" pitchFamily="34" charset="0"/>
              <a:buChar char="•"/>
            </a:pPr>
            <a:endParaRPr lang="en-US" dirty="0"/>
          </a:p>
          <a:p>
            <a:pPr marL="302575" indent="-302575">
              <a:buFont typeface="Arial" panose="020B0604020202020204" pitchFamily="34" charset="0"/>
              <a:buChar char="•"/>
            </a:pPr>
            <a:endParaRPr lang="en-US" dirty="0"/>
          </a:p>
          <a:p>
            <a:pPr marL="302575" indent="-3025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C9A9A-CB59-85FE-C9E4-E32BF38ECC97}"/>
              </a:ext>
            </a:extLst>
          </p:cNvPr>
          <p:cNvSpPr txBox="1"/>
          <p:nvPr/>
        </p:nvSpPr>
        <p:spPr>
          <a:xfrm>
            <a:off x="2791209" y="1912757"/>
            <a:ext cx="8885321" cy="48180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defTabSz="806867">
              <a:buFont typeface="Arial" panose="020B0604020202020204" pitchFamily="34" charset="0"/>
              <a:buChar char="•"/>
            </a:pPr>
            <a:r>
              <a:rPr lang="en-US" sz="2118" kern="0" dirty="0">
                <a:solidFill>
                  <a:sysClr val="windowText" lastClr="000000"/>
                </a:solidFill>
              </a:rPr>
              <a:t>Costs include periodic evaluation and  plan amendment</a:t>
            </a:r>
          </a:p>
          <a:p>
            <a:pPr defTabSz="806867"/>
            <a:endParaRPr lang="en-US" sz="2118" kern="0" dirty="0">
              <a:solidFill>
                <a:sysClr val="windowText" lastClr="000000"/>
              </a:solidFill>
            </a:endParaRPr>
          </a:p>
          <a:p>
            <a:pPr marL="252146" indent="-252146" defTabSz="806867">
              <a:buFont typeface="Arial" panose="020B0604020202020204" pitchFamily="34" charset="0"/>
              <a:buChar char="•"/>
            </a:pPr>
            <a:r>
              <a:rPr lang="en-US" sz="2118" kern="0" dirty="0">
                <a:solidFill>
                  <a:sysClr val="windowText" lastClr="000000"/>
                </a:solidFill>
              </a:rPr>
              <a:t>Costs were shared between four parties</a:t>
            </a:r>
          </a:p>
          <a:p>
            <a:pPr marL="0" lvl="8" defTabSz="806867"/>
            <a:r>
              <a:rPr lang="en-US" sz="2118" kern="0" dirty="0">
                <a:solidFill>
                  <a:sysClr val="windowText" lastClr="000000"/>
                </a:solidFill>
              </a:rPr>
              <a:t>       Madera County (GSA)</a:t>
            </a:r>
          </a:p>
          <a:p>
            <a:pPr marL="0" lvl="3" defTabSz="806867"/>
            <a:r>
              <a:rPr lang="en-US" sz="2118" kern="0" dirty="0">
                <a:solidFill>
                  <a:sysClr val="windowText" lastClr="000000"/>
                </a:solidFill>
              </a:rPr>
              <a:t>       City of Madera (GSA)</a:t>
            </a:r>
          </a:p>
          <a:p>
            <a:pPr marL="0" lvl="3" defTabSz="806867"/>
            <a:r>
              <a:rPr lang="en-US" sz="2118" kern="0" dirty="0">
                <a:solidFill>
                  <a:sysClr val="windowText" lastClr="000000"/>
                </a:solidFill>
              </a:rPr>
              <a:t>       Madera Irrigation District (GSA)</a:t>
            </a:r>
          </a:p>
          <a:p>
            <a:pPr marL="0" lvl="3" defTabSz="806867"/>
            <a:r>
              <a:rPr lang="en-US" sz="2118" kern="0" dirty="0">
                <a:solidFill>
                  <a:sysClr val="windowText" lastClr="000000"/>
                </a:solidFill>
              </a:rPr>
              <a:t>       Madera Water District (GSA)</a:t>
            </a:r>
          </a:p>
          <a:p>
            <a:pPr marL="0" lvl="3" defTabSz="806867"/>
            <a:endParaRPr lang="en-US" sz="2118" kern="0" dirty="0">
              <a:solidFill>
                <a:sysClr val="windowText" lastClr="000000"/>
              </a:solidFill>
            </a:endParaRPr>
          </a:p>
          <a:p>
            <a:pPr marL="252146" indent="-252146" defTabSz="806867">
              <a:buFont typeface="Arial" panose="020B0604020202020204" pitchFamily="34" charset="0"/>
              <a:buChar char="•"/>
            </a:pPr>
            <a:r>
              <a:rPr lang="en-US" sz="2118" kern="0" dirty="0">
                <a:solidFill>
                  <a:sysClr val="windowText" lastClr="000000"/>
                </a:solidFill>
              </a:rPr>
              <a:t>Costs were offset by an additional Prop 68 grant to cover groundwater model updates</a:t>
            </a:r>
          </a:p>
          <a:p>
            <a:pPr marL="252146" indent="-252146" defTabSz="806867">
              <a:buFont typeface="Arial" panose="020B0604020202020204" pitchFamily="34" charset="0"/>
              <a:buChar char="•"/>
            </a:pPr>
            <a:endParaRPr lang="en-US" sz="2118" kern="0" dirty="0">
              <a:solidFill>
                <a:sysClr val="windowText" lastClr="000000"/>
              </a:solidFill>
            </a:endParaRPr>
          </a:p>
          <a:p>
            <a:pPr marL="252146" indent="-252146" defTabSz="806867">
              <a:buFont typeface="Arial" panose="020B0604020202020204" pitchFamily="34" charset="0"/>
              <a:buChar char="•"/>
            </a:pPr>
            <a:r>
              <a:rPr lang="en-US" sz="2118" kern="0" dirty="0">
                <a:solidFill>
                  <a:sysClr val="windowText" lastClr="000000"/>
                </a:solidFill>
              </a:rPr>
              <a:t>Cost sharing agreement lagged behind billing so billing could be completed (March/April)</a:t>
            </a:r>
          </a:p>
          <a:p>
            <a:pPr defTabSz="806867"/>
            <a:endParaRPr lang="en-US" sz="1588" kern="0" dirty="0">
              <a:solidFill>
                <a:sysClr val="windowText" lastClr="000000"/>
              </a:solidFill>
            </a:endParaRPr>
          </a:p>
          <a:p>
            <a:pPr defTabSz="806867"/>
            <a:endParaRPr lang="en-US" sz="1588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00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2A7BF-33BE-D8A9-80F5-0D1A0CFEC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CD78214-C46D-D161-85ED-1F87A0E265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5377" y="909147"/>
            <a:ext cx="5715000" cy="459779"/>
          </a:xfrm>
          <a:prstGeom prst="rect">
            <a:avLst/>
          </a:prstGeom>
        </p:spPr>
        <p:txBody>
          <a:bodyPr vert="horz" wrap="square" lIns="0" tIns="61632" rIns="0" bIns="0" rtlCol="0">
            <a:spAutoFit/>
          </a:bodyPr>
          <a:lstStyle/>
          <a:p>
            <a:pPr marL="11206" marR="4483">
              <a:lnSpc>
                <a:spcPts val="3141"/>
              </a:lnSpc>
              <a:spcBef>
                <a:spcPts val="485"/>
              </a:spcBef>
            </a:pPr>
            <a:r>
              <a:rPr lang="en-US" spc="-9" dirty="0"/>
              <a:t>4 Party Cost Share </a:t>
            </a:r>
            <a:endParaRPr spc="-9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0AD2474-DCAA-AFB0-D7CB-C255D05CC3B7}"/>
              </a:ext>
            </a:extLst>
          </p:cNvPr>
          <p:cNvSpPr txBox="1"/>
          <p:nvPr/>
        </p:nvSpPr>
        <p:spPr>
          <a:xfrm>
            <a:off x="9732902" y="5636184"/>
            <a:ext cx="136151" cy="116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defTabSz="806867">
              <a:lnSpc>
                <a:spcPts val="922"/>
              </a:lnSpc>
            </a:pPr>
            <a:r>
              <a:rPr sz="882" kern="0" spc="-22" dirty="0">
                <a:solidFill>
                  <a:srgbClr val="898989"/>
                </a:solidFill>
                <a:latin typeface="Calibri"/>
                <a:cs typeface="Calibri"/>
              </a:rPr>
              <a:t>16</a:t>
            </a:r>
            <a:endParaRPr sz="882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C0396-299A-E100-6284-B5BE616F5E87}"/>
              </a:ext>
            </a:extLst>
          </p:cNvPr>
          <p:cNvSpPr txBox="1"/>
          <p:nvPr/>
        </p:nvSpPr>
        <p:spPr>
          <a:xfrm>
            <a:off x="2872739" y="1393143"/>
            <a:ext cx="8060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6867"/>
            <a:r>
              <a:rPr lang="en-US" kern="0" dirty="0">
                <a:solidFill>
                  <a:sysClr val="windowText" lastClr="000000"/>
                </a:solidFill>
              </a:rPr>
              <a:t>Madera Subbasin Joint GSP Five-Year Periodic Evaluation and Plan Amendment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7B493-F50F-6D0F-5643-1012D658F539}"/>
              </a:ext>
            </a:extLst>
          </p:cNvPr>
          <p:cNvSpPr txBox="1"/>
          <p:nvPr/>
        </p:nvSpPr>
        <p:spPr>
          <a:xfrm>
            <a:off x="2975377" y="5359558"/>
            <a:ext cx="58980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Task 1:Conduct Project Management and Coordination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Task 2: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Participate in Project Technical Meetings and Outreach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Task 3: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Facilitate Planning and Coordination Meeting between GSAs and Subbasins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Task 4:Evaluate and  Update GPS Implementation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Task 5: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Reevaluate and  Revise GSP Content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FCA563-EF77-1637-724D-57FA1EF4B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377" y="1880962"/>
            <a:ext cx="6973273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45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00761-22C0-E758-63A1-BE31B0C9C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1ADDF7C-5EAB-B982-1C57-F94498973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806" y="997559"/>
            <a:ext cx="4101353" cy="806824"/>
          </a:xfrm>
        </p:spPr>
        <p:txBody>
          <a:bodyPr>
            <a:normAutofit/>
          </a:bodyPr>
          <a:lstStyle/>
          <a:p>
            <a:r>
              <a:rPr lang="en-US" sz="2471" dirty="0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Recommendation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C69E620A-6B26-9770-7DE0-0FC5B4EA2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6489" y="1627802"/>
            <a:ext cx="8191853" cy="4437529"/>
          </a:xfrm>
        </p:spPr>
        <p:txBody>
          <a:bodyPr>
            <a:normAutofit/>
          </a:bodyPr>
          <a:lstStyle/>
          <a:p>
            <a:pPr lvl="1"/>
            <a:r>
              <a:rPr lang="en-US" sz="2294" dirty="0">
                <a:latin typeface="Arial" panose="020B0604020202020204" pitchFamily="34" charset="0"/>
                <a:ea typeface="Calibri" panose="020F0502020204030204" pitchFamily="34" charset="0"/>
              </a:rPr>
              <a:t>Consideration and recommendation to the Board of Directors to enter into a Cost Sharing MOU for the Madera Subbasin Joint GSP Five-Year Evaluation and Amendment in</a:t>
            </a:r>
            <a:r>
              <a:rPr lang="en-US" sz="2294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amount of $389,262.19.</a:t>
            </a:r>
            <a:endParaRPr lang="en-US" sz="2294" b="1" dirty="0"/>
          </a:p>
        </p:txBody>
      </p:sp>
    </p:spTree>
    <p:extLst>
      <p:ext uri="{BB962C8B-B14F-4D97-AF65-F5344CB8AC3E}">
        <p14:creationId xmlns:p14="http://schemas.microsoft.com/office/powerpoint/2010/main" val="3386618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57C1-87F2-9B4A-BDE4-EB73955A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407" y="1003878"/>
            <a:ext cx="8237113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7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04F4CD0-A892-DD53-E5D8-D8C63F1D0F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960275" y="1854194"/>
            <a:ext cx="802455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Action Item: Consideration and recommendation to the Board of Directors to approve Transfer of Appropriations No. 24-148 in the amount of $35,633.00 from Water &amp; Natural Resources – County GSAs – Interfund Revenue to Intrafund Revenue for Fiscal Year 2024-2025 to reimburse the County GSAs budget for staff time spent on Drought activities.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674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40285-3803-72EC-9293-7E7A51B3E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785F-5F91-2959-8339-2FA0D8EC2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3360" y="1057263"/>
            <a:ext cx="8237113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on </a:t>
            </a:r>
            <a:r>
              <a:rPr lang="en-US" sz="2400" dirty="0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Reimbursement and Budget Adjustment for the GSA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C22088A-8B28-A5C6-2FC6-601593C12E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803360" y="2130163"/>
            <a:ext cx="8237113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 this FY 24-25, the Drought budget will need to reimburse the County GSA $35,633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 </a:t>
            </a: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</a:rPr>
              <a:t>GSA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staff time spent on </a:t>
            </a: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</a:rPr>
              <a:t>Drought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activities.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 </a:t>
            </a:r>
            <a:r>
              <a:rPr lang="en-US" altLang="en-US" sz="1600" b="0" dirty="0">
                <a:solidFill>
                  <a:schemeClr val="tx1"/>
                </a:solidFill>
                <a:latin typeface="Arial" panose="020B0604020202020204" pitchFamily="34" charset="0"/>
              </a:rPr>
              <a:t>complete the reimbursement within the internal County Financial system, both the County GSA budget and the Drought budget must have accounts that work together: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16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 dirty="0">
                <a:solidFill>
                  <a:schemeClr val="tx1"/>
                </a:solidFill>
                <a:latin typeface="Arial" panose="020B0604020202020204" pitchFamily="34" charset="0"/>
              </a:rPr>
              <a:t>County GSA needs: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Intra</a:t>
            </a:r>
            <a:r>
              <a:rPr lang="en-US" altLang="en-US" sz="1600" b="0" dirty="0">
                <a:solidFill>
                  <a:schemeClr val="tx1"/>
                </a:solidFill>
                <a:latin typeface="Arial" panose="020B0604020202020204" pitchFamily="34" charset="0"/>
              </a:rPr>
              <a:t>fund Revenue Account 670000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 dirty="0">
                <a:solidFill>
                  <a:schemeClr val="tx1"/>
                </a:solidFill>
                <a:latin typeface="Arial" panose="020B0604020202020204" pitchFamily="34" charset="0"/>
              </a:rPr>
              <a:t>Drought Budget will use: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Intra</a:t>
            </a:r>
            <a:r>
              <a:rPr lang="en-US" altLang="en-US" sz="1600" b="0" dirty="0">
                <a:solidFill>
                  <a:schemeClr val="tx1"/>
                </a:solidFill>
                <a:latin typeface="Arial" panose="020B0604020202020204" pitchFamily="34" charset="0"/>
              </a:rPr>
              <a:t>fund Expense Account 770100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0" dirty="0">
                <a:solidFill>
                  <a:schemeClr val="tx1"/>
                </a:solidFill>
                <a:latin typeface="Arial" panose="020B0604020202020204" pitchFamily="34" charset="0"/>
              </a:rPr>
              <a:t>Since the County GSA budget is receiving revenue, it needs to have 670000 in the budget, but it currently only has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Inter</a:t>
            </a:r>
            <a:r>
              <a:rPr lang="en-US" altLang="en-US" sz="1600" b="0" dirty="0">
                <a:solidFill>
                  <a:schemeClr val="tx1"/>
                </a:solidFill>
                <a:latin typeface="Arial" panose="020B0604020202020204" pitchFamily="34" charset="0"/>
              </a:rPr>
              <a:t>fund Revenue Account 662800; therefore, $35,633 needs to be moved from:</a:t>
            </a:r>
            <a:br>
              <a:rPr lang="en-US" altLang="en-US" sz="1600" b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altLang="en-US" sz="16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Interf</a:t>
            </a:r>
            <a:r>
              <a:rPr lang="en-US" altLang="en-US" sz="1600" b="0" dirty="0">
                <a:solidFill>
                  <a:schemeClr val="tx1"/>
                </a:solidFill>
                <a:latin typeface="Arial" panose="020B0604020202020204" pitchFamily="34" charset="0"/>
              </a:rPr>
              <a:t>und Revenue Account 662800 to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Intra</a:t>
            </a:r>
            <a:r>
              <a:rPr lang="en-US" altLang="en-US" sz="1600" b="0" dirty="0">
                <a:solidFill>
                  <a:schemeClr val="tx1"/>
                </a:solidFill>
                <a:latin typeface="Arial" panose="020B0604020202020204" pitchFamily="34" charset="0"/>
              </a:rPr>
              <a:t>fund Revenue Account 670000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1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33A0E-7920-A168-A9CC-E819804A2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8BCFA-6F4F-06C4-F1C4-E88A2101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786" y="967783"/>
            <a:ext cx="8237113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Transfer of Appropriations No. 24-148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2FE297-6144-B076-9C9F-3739FB4FDD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671518" y="1678262"/>
            <a:ext cx="8024556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TOA No. 24-148 is required to adjust internal accounting entries within the County GSAs budget for FY 2024-2025.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Reallocates $35,633 from: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Interfund Revenue (05950-662800) to Intrafund Revenue (05950-670000)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Ensures the Intrafund account is used to receive reimbursement from the Drought budget.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Reimbursement is for GSA staff time spent on Drought activities.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is an administrative </a:t>
            </a: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</a:rPr>
              <a:t>adjustment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only — it does not introduce new revenue.</a:t>
            </a:r>
          </a:p>
        </p:txBody>
      </p:sp>
    </p:spTree>
    <p:extLst>
      <p:ext uri="{BB962C8B-B14F-4D97-AF65-F5344CB8AC3E}">
        <p14:creationId xmlns:p14="http://schemas.microsoft.com/office/powerpoint/2010/main" val="1501027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8467A-C9C1-5969-34FE-52E5BDE73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281C0-6333-1D6D-37D8-AD47316B7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945" y="1003878"/>
            <a:ext cx="8237113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Recommendation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D5AF152-F8F0-59ED-CA13-73CB9A45B4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79802" y="1834152"/>
            <a:ext cx="74831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Recommendation to the Board of Director to Approve TOA No. 24-148 to adjust internal accounting entries.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3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027A747-C3C1-483D-A364-68D8656C9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79" y="1418179"/>
            <a:ext cx="7216936" cy="451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7307BE5-2723-42B2-B9FC-129432852040}"/>
              </a:ext>
            </a:extLst>
          </p:cNvPr>
          <p:cNvSpPr txBox="1">
            <a:spLocks/>
          </p:cNvSpPr>
          <p:nvPr/>
        </p:nvSpPr>
        <p:spPr>
          <a:xfrm>
            <a:off x="4826001" y="4714766"/>
            <a:ext cx="6862084" cy="161852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0" baseline="0">
                <a:solidFill>
                  <a:schemeClr val="tx1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chemeClr val="bg2"/>
                </a:solidFill>
                <a:latin typeface="+mn-lt"/>
              </a:rPr>
              <a:t>Madera County Groundwater Sustainability Agency, Groundwater Sustainability Project</a:t>
            </a:r>
          </a:p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chemeClr val="bg2"/>
                </a:solidFill>
                <a:latin typeface="+mn-lt"/>
              </a:rPr>
              <a:t>GSA Committee Meeting</a:t>
            </a:r>
          </a:p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chemeClr val="bg2"/>
                </a:solidFill>
                <a:latin typeface="+mn-lt"/>
              </a:rPr>
              <a:t>June 3, 2025</a:t>
            </a:r>
          </a:p>
          <a:p>
            <a:pPr algn="r">
              <a:lnSpc>
                <a:spcPct val="150000"/>
              </a:lnSpc>
            </a:pPr>
            <a:endParaRPr lang="en-US" b="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" name="Picture 4" descr="A picture containing object, clock, sitting, computer&#10;&#10;Description automatically generated">
            <a:extLst>
              <a:ext uri="{FF2B5EF4-FFF2-40B4-BE49-F238E27FC236}">
                <a16:creationId xmlns:a16="http://schemas.microsoft.com/office/drawing/2014/main" id="{DFF412C2-EA03-46D5-9E23-D5CCA2B49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" y="609169"/>
            <a:ext cx="2172823" cy="3529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02A6D82-2A16-41B6-9D3D-839741A1146A}"/>
              </a:ext>
            </a:extLst>
          </p:cNvPr>
          <p:cNvSpPr/>
          <p:nvPr/>
        </p:nvSpPr>
        <p:spPr>
          <a:xfrm>
            <a:off x="1" y="6011839"/>
            <a:ext cx="2535810" cy="84616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02637DF-6AA2-4269-8C8C-6FCB40196055}"/>
              </a:ext>
            </a:extLst>
          </p:cNvPr>
          <p:cNvSpPr txBox="1">
            <a:spLocks/>
          </p:cNvSpPr>
          <p:nvPr/>
        </p:nvSpPr>
        <p:spPr>
          <a:xfrm>
            <a:off x="1918924" y="1418179"/>
            <a:ext cx="10153652" cy="2518013"/>
          </a:xfrm>
          <a:prstGeom prst="rect">
            <a:avLst/>
          </a:prstGeom>
          <a:effectLst/>
        </p:spPr>
        <p:txBody>
          <a:bodyPr vert="horz" lIns="0" tIns="192024" rIns="0" bIns="0" rtlCol="0" anchor="b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spc="0" baseline="0">
                <a:solidFill>
                  <a:schemeClr val="tx1"/>
                </a:solidFill>
                <a:latin typeface="+mj-lt"/>
                <a:ea typeface="Montserrat" charset="0"/>
                <a:cs typeface="Montserrat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200" dirty="0">
                <a:solidFill>
                  <a:srgbClr val="FFFFFF"/>
                </a:solidFill>
              </a:rPr>
              <a:t>Request for Feedback: Review of Domestic Well Mitigation Fee for Madera Subbasin</a:t>
            </a:r>
          </a:p>
        </p:txBody>
      </p:sp>
    </p:spTree>
    <p:extLst>
      <p:ext uri="{BB962C8B-B14F-4D97-AF65-F5344CB8AC3E}">
        <p14:creationId xmlns:p14="http://schemas.microsoft.com/office/powerpoint/2010/main" val="97616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7B5BA-6EB7-4CA5-9E18-C3ED1A2B5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2022 Rate Study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4C850F-913E-4107-8772-201ADA97F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853" y="1822623"/>
            <a:ext cx="10177671" cy="4533729"/>
          </a:xfrm>
        </p:spPr>
        <p:txBody>
          <a:bodyPr>
            <a:normAutofit/>
          </a:bodyPr>
          <a:lstStyle/>
          <a:p>
            <a:r>
              <a:rPr lang="en-US" dirty="0"/>
              <a:t>Land Repurposing </a:t>
            </a:r>
          </a:p>
          <a:p>
            <a:r>
              <a:rPr lang="en-US" dirty="0"/>
              <a:t>Recharge</a:t>
            </a:r>
          </a:p>
          <a:p>
            <a:r>
              <a:rPr lang="en-US" dirty="0"/>
              <a:t>Water Purchasing</a:t>
            </a:r>
          </a:p>
          <a:p>
            <a:r>
              <a:rPr lang="en-US" b="1" dirty="0"/>
              <a:t>Domestic Well Mitigation  </a:t>
            </a:r>
          </a:p>
          <a:p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DB087E5-5550-49B1-AD08-D06C486D5946}"/>
              </a:ext>
            </a:extLst>
          </p:cNvPr>
          <p:cNvSpPr txBox="1">
            <a:spLocks/>
          </p:cNvSpPr>
          <p:nvPr/>
        </p:nvSpPr>
        <p:spPr>
          <a:xfrm>
            <a:off x="1" y="6356352"/>
            <a:ext cx="100385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8">
              <a:defRPr/>
            </a:pPr>
            <a:fld id="{0969892B-6FB2-445D-B6A4-8332FBFF141C}" type="slidenum">
              <a:rPr lang="en-US" sz="800" b="1" smtClean="0">
                <a:solidFill>
                  <a:srgbClr val="023B40"/>
                </a:solidFill>
                <a:latin typeface="Arial"/>
              </a:rPr>
              <a:pPr algn="ctr" defTabSz="914308">
                <a:defRPr/>
              </a:pPr>
              <a:t>4</a:t>
            </a:fld>
            <a:endParaRPr lang="en-US" sz="800" b="1">
              <a:solidFill>
                <a:srgbClr val="023B40"/>
              </a:solidFill>
              <a:latin typeface="Arial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0CD817A-0C17-13A5-912A-E4C9CA4E9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072759"/>
              </p:ext>
            </p:extLst>
          </p:nvPr>
        </p:nvGraphicFramePr>
        <p:xfrm>
          <a:off x="1220931" y="4167207"/>
          <a:ext cx="9743510" cy="1503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670">
                  <a:extLst>
                    <a:ext uri="{9D8B030D-6E8A-4147-A177-3AD203B41FA5}">
                      <a16:colId xmlns:a16="http://schemas.microsoft.com/office/drawing/2014/main" val="1534299795"/>
                    </a:ext>
                  </a:extLst>
                </a:gridCol>
                <a:gridCol w="1453968">
                  <a:extLst>
                    <a:ext uri="{9D8B030D-6E8A-4147-A177-3AD203B41FA5}">
                      <a16:colId xmlns:a16="http://schemas.microsoft.com/office/drawing/2014/main" val="2760518038"/>
                    </a:ext>
                  </a:extLst>
                </a:gridCol>
                <a:gridCol w="1453968">
                  <a:extLst>
                    <a:ext uri="{9D8B030D-6E8A-4147-A177-3AD203B41FA5}">
                      <a16:colId xmlns:a16="http://schemas.microsoft.com/office/drawing/2014/main" val="1701432962"/>
                    </a:ext>
                  </a:extLst>
                </a:gridCol>
                <a:gridCol w="1453968">
                  <a:extLst>
                    <a:ext uri="{9D8B030D-6E8A-4147-A177-3AD203B41FA5}">
                      <a16:colId xmlns:a16="http://schemas.microsoft.com/office/drawing/2014/main" val="1463794974"/>
                    </a:ext>
                  </a:extLst>
                </a:gridCol>
                <a:gridCol w="1453968">
                  <a:extLst>
                    <a:ext uri="{9D8B030D-6E8A-4147-A177-3AD203B41FA5}">
                      <a16:colId xmlns:a16="http://schemas.microsoft.com/office/drawing/2014/main" val="344793681"/>
                    </a:ext>
                  </a:extLst>
                </a:gridCol>
                <a:gridCol w="1453968">
                  <a:extLst>
                    <a:ext uri="{9D8B030D-6E8A-4147-A177-3AD203B41FA5}">
                      <a16:colId xmlns:a16="http://schemas.microsoft.com/office/drawing/2014/main" val="3899834017"/>
                    </a:ext>
                  </a:extLst>
                </a:gridCol>
              </a:tblGrid>
              <a:tr h="751699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1" i="0" kern="1200" spc="0" dirty="0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</a:rPr>
                        <a:t>Five-Year Averaged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1" i="0" kern="1200" spc="0" dirty="0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</a:rPr>
                        <a:t>FYE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1" i="0" kern="1200" spc="0" dirty="0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</a:rPr>
                        <a:t>FYE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1" i="0" kern="1200" spc="0" dirty="0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</a:rPr>
                        <a:t>FYE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1" i="0" kern="1200" spc="0" dirty="0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</a:rPr>
                        <a:t>FYE 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1" i="0" kern="1200" spc="0" dirty="0">
                          <a:solidFill>
                            <a:srgbClr val="FFFFFF"/>
                          </a:solidFill>
                          <a:latin typeface="+mn-lt"/>
                          <a:ea typeface="Roboto Light" charset="0"/>
                        </a:rPr>
                        <a:t>FYE 2027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96451"/>
                  </a:ext>
                </a:extLst>
              </a:tr>
              <a:tr h="751699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1" i="0" kern="1200" spc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</a:rPr>
                        <a:t>$ / Enrolled Acre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0" i="0" kern="1200" spc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</a:rPr>
                        <a:t>$246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0" i="0" kern="1200" spc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</a:rPr>
                        <a:t>$246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0" i="0" kern="1200" spc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</a:rPr>
                        <a:t>$246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0" i="0" kern="1200" spc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</a:rPr>
                        <a:t>$246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>
                        <a:defRPr sz="1800" b="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0" i="0" kern="1200" spc="0" dirty="0">
                          <a:solidFill>
                            <a:schemeClr val="tx2"/>
                          </a:solidFill>
                          <a:latin typeface="+mn-lt"/>
                          <a:ea typeface="Roboto Light" charset="0"/>
                        </a:rPr>
                        <a:t>$246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853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61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49251-B3F3-D50F-548D-96C3DDAD7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4730A-63F6-6C2B-B8D3-A89BB48C0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Domestic Well Mitigation Program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77B196-E073-BDA5-F631-F08D4CA4F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853" y="1822623"/>
            <a:ext cx="10177671" cy="4533729"/>
          </a:xfrm>
        </p:spPr>
        <p:txBody>
          <a:bodyPr>
            <a:normAutofit/>
          </a:bodyPr>
          <a:lstStyle/>
          <a:p>
            <a:r>
              <a:rPr lang="en-US" dirty="0"/>
              <a:t>Agreed to by GSAs in the Madera Subbasin to allow for continued drawdown in water levels</a:t>
            </a:r>
          </a:p>
          <a:p>
            <a:pPr lvl="1"/>
            <a:r>
              <a:rPr lang="en-US" dirty="0"/>
              <a:t>Transition Water within the annual allocation through 2040</a:t>
            </a:r>
          </a:p>
          <a:p>
            <a:endParaRPr lang="en-US" dirty="0"/>
          </a:p>
          <a:p>
            <a:r>
              <a:rPr lang="en-US" dirty="0"/>
              <a:t>The Domestic Well Mitigation program does not add water to the subbasin</a:t>
            </a:r>
          </a:p>
          <a:p>
            <a:endParaRPr lang="en-US" dirty="0"/>
          </a:p>
          <a:p>
            <a:r>
              <a:rPr lang="en-US" dirty="0"/>
              <a:t>Absent the other Rate Study projects water allocation in the Madera Subbasin will go to the Sustainable Yield of 13 inches in 2040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C67F07F-0472-1E4B-B68F-41743BDFE028}"/>
              </a:ext>
            </a:extLst>
          </p:cNvPr>
          <p:cNvSpPr txBox="1">
            <a:spLocks/>
          </p:cNvSpPr>
          <p:nvPr/>
        </p:nvSpPr>
        <p:spPr>
          <a:xfrm>
            <a:off x="1" y="6356352"/>
            <a:ext cx="100385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8">
              <a:defRPr/>
            </a:pPr>
            <a:fld id="{0969892B-6FB2-445D-B6A4-8332FBFF141C}" type="slidenum">
              <a:rPr lang="en-US" sz="800" b="1" smtClean="0">
                <a:solidFill>
                  <a:srgbClr val="023B40"/>
                </a:solidFill>
                <a:latin typeface="Arial"/>
              </a:rPr>
              <a:pPr algn="ctr" defTabSz="914308">
                <a:defRPr/>
              </a:pPr>
              <a:t>5</a:t>
            </a:fld>
            <a:endParaRPr lang="en-US" sz="800" b="1">
              <a:solidFill>
                <a:srgbClr val="023B4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92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8C0DD-C085-DB2F-6DE1-A0507F6C2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C9370-CD3E-52A5-260D-49529575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Domestic Well Estimates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6169F5-36CC-738D-5F87-2F28F8B10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853" y="1822623"/>
            <a:ext cx="10177671" cy="4533729"/>
          </a:xfrm>
        </p:spPr>
        <p:txBody>
          <a:bodyPr>
            <a:normAutofit/>
          </a:bodyPr>
          <a:lstStyle/>
          <a:p>
            <a:r>
              <a:rPr lang="en-US" dirty="0"/>
              <a:t>Timing: Backlog of 247 de-watered wells across the Madera Subbasin as of April 2025 </a:t>
            </a:r>
          </a:p>
          <a:p>
            <a:pPr lvl="1"/>
            <a:r>
              <a:rPr lang="en-US" dirty="0"/>
              <a:t>Currently receiving interim service from Self Help Enterprises (SHE)</a:t>
            </a:r>
          </a:p>
          <a:p>
            <a:pPr lvl="1"/>
            <a:r>
              <a:rPr lang="en-US" dirty="0"/>
              <a:t>Future annual replacements of 120 wells based on hydrology modeling</a:t>
            </a:r>
          </a:p>
          <a:p>
            <a:r>
              <a:rPr lang="en-US" dirty="0"/>
              <a:t>Program Cost Share: County GSA share estimated at 73%</a:t>
            </a:r>
          </a:p>
          <a:p>
            <a:r>
              <a:rPr lang="en-US" dirty="0"/>
              <a:t>Well Costs: </a:t>
            </a:r>
          </a:p>
          <a:p>
            <a:pPr lvl="1"/>
            <a:r>
              <a:rPr lang="en-US" dirty="0"/>
              <a:t>$35k per well in FY 2025</a:t>
            </a:r>
          </a:p>
          <a:p>
            <a:pPr lvl="1"/>
            <a:r>
              <a:rPr lang="en-US" dirty="0"/>
              <a:t>10% administration / management 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CAC70FD-0997-6B8B-1838-319FE4FB7041}"/>
              </a:ext>
            </a:extLst>
          </p:cNvPr>
          <p:cNvSpPr txBox="1">
            <a:spLocks/>
          </p:cNvSpPr>
          <p:nvPr/>
        </p:nvSpPr>
        <p:spPr>
          <a:xfrm>
            <a:off x="1" y="6356352"/>
            <a:ext cx="100385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8">
              <a:defRPr/>
            </a:pPr>
            <a:fld id="{0969892B-6FB2-445D-B6A4-8332FBFF141C}" type="slidenum">
              <a:rPr lang="en-US" sz="800" b="1" smtClean="0">
                <a:solidFill>
                  <a:srgbClr val="023B40"/>
                </a:solidFill>
                <a:latin typeface="Arial"/>
              </a:rPr>
              <a:pPr algn="ctr" defTabSz="914308">
                <a:defRPr/>
              </a:pPr>
              <a:t>6</a:t>
            </a:fld>
            <a:endParaRPr lang="en-US" sz="800" b="1">
              <a:solidFill>
                <a:srgbClr val="023B40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F11F09-FD40-CC6B-5B4D-F7536DE8C4E5}"/>
                  </a:ext>
                </a:extLst>
              </p:cNvPr>
              <p:cNvSpPr txBox="1"/>
              <p:nvPr/>
            </p:nvSpPr>
            <p:spPr>
              <a:xfrm>
                <a:off x="3193141" y="5420198"/>
                <a:ext cx="8157029" cy="977319"/>
              </a:xfrm>
              <a:prstGeom prst="rect">
                <a:avLst/>
              </a:prstGeom>
              <a:noFill/>
              <a:ln w="19050">
                <a:solidFill>
                  <a:srgbClr val="023B40"/>
                </a:solidFill>
              </a:ln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𝐶𝑜𝑠𝑡𝑠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𝐸𝑛𝑟𝑜𝑙𝑙𝑒𝑑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𝐴𝑐𝑟𝑒𝑎𝑔𝑒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F11F09-FD40-CC6B-5B4D-F7536DE8C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41" y="5420198"/>
                <a:ext cx="8157029" cy="9773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23B4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19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7BF094-A030-8E4F-B4AF-C136991CD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Dry Well Estimation </a:t>
            </a:r>
            <a:r>
              <a:rPr lang="en-US" dirty="0"/>
              <a:t>- Madera Subbasin</a:t>
            </a: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C91B89-6360-7722-D96E-146E638CDE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682422"/>
              </p:ext>
            </p:extLst>
          </p:nvPr>
        </p:nvGraphicFramePr>
        <p:xfrm>
          <a:off x="1003300" y="1822450"/>
          <a:ext cx="10177462" cy="2809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54392">
                  <a:extLst>
                    <a:ext uri="{9D8B030D-6E8A-4147-A177-3AD203B41FA5}">
                      <a16:colId xmlns:a16="http://schemas.microsoft.com/office/drawing/2014/main" val="2349411442"/>
                    </a:ext>
                  </a:extLst>
                </a:gridCol>
                <a:gridCol w="1323070">
                  <a:extLst>
                    <a:ext uri="{9D8B030D-6E8A-4147-A177-3AD203B41FA5}">
                      <a16:colId xmlns:a16="http://schemas.microsoft.com/office/drawing/2014/main" val="1890660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639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Backlog (SHE Interim Services)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/>
                        <a:t>247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846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Estimated Dry Wells 2026 through 2030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/>
                        <a:t>601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695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 Dry Well Replacements 2026-2030 (Backlog + Five-Year Estimate)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848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35254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Madera County GSAs Responsibility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/>
                        <a:t>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46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 Dry Well Replacement Madera GSAs 2026-2030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192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00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Annual Five-Year Average Replacement Rate (621 / 5 years = 124.2)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124</a:t>
                      </a:r>
                      <a:r>
                        <a:rPr lang="en-US" b="1" baseline="30000" dirty="0"/>
                        <a:t>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93017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411D3E-7492-3E92-0776-659CF2CDC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173A5F-87AD-0AA8-F3B6-48B0E5972C45}"/>
              </a:ext>
            </a:extLst>
          </p:cNvPr>
          <p:cNvSpPr txBox="1"/>
          <p:nvPr/>
        </p:nvSpPr>
        <p:spPr>
          <a:xfrm>
            <a:off x="930208" y="474870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aseline="30000">
                <a:latin typeface="+mn-lt"/>
              </a:rPr>
              <a:t>1 </a:t>
            </a:r>
            <a:r>
              <a:rPr lang="en-US" sz="1400"/>
              <a:t>Rounded to the nearest </a:t>
            </a:r>
            <a:r>
              <a:rPr lang="en-US" sz="1400" dirty="0"/>
              <a:t>whole number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38503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7BF094-A030-8E4F-B4AF-C136991CD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Well Replacement Cost Estimates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5CF253CD-9FF9-0A6E-1B16-1738E6D335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309004"/>
              </p:ext>
            </p:extLst>
          </p:nvPr>
        </p:nvGraphicFramePr>
        <p:xfrm>
          <a:off x="931067" y="2126938"/>
          <a:ext cx="10177462" cy="15204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394196">
                  <a:extLst>
                    <a:ext uri="{9D8B030D-6E8A-4147-A177-3AD203B41FA5}">
                      <a16:colId xmlns:a16="http://schemas.microsoft.com/office/drawing/2014/main" val="2349411442"/>
                    </a:ext>
                  </a:extLst>
                </a:gridCol>
                <a:gridCol w="3783266">
                  <a:extLst>
                    <a:ext uri="{9D8B030D-6E8A-4147-A177-3AD203B41FA5}">
                      <a16:colId xmlns:a16="http://schemas.microsoft.com/office/drawing/2014/main" val="1890660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EFFFF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Historical Estimates</a:t>
                      </a:r>
                      <a:endParaRPr lang="en-US" sz="1800" dirty="0"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EFFFF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Cost ($)</a:t>
                      </a:r>
                      <a:endParaRPr lang="en-US" sz="1800"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00639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Rate Study Estimate – 2022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$30,960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368738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Previous Estimated Well Replacement Costs – 2024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$35,000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041670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Chowchilla Subbasin Well Replacements  – 2024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$25,000 – $30,000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2669526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411D3E-7492-3E92-0776-659CF2CDC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EFEEDE2E-4949-5A4D-885B-39EAD291F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299276"/>
              </p:ext>
            </p:extLst>
          </p:nvPr>
        </p:nvGraphicFramePr>
        <p:xfrm>
          <a:off x="931067" y="4135819"/>
          <a:ext cx="10177462" cy="7602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394196">
                  <a:extLst>
                    <a:ext uri="{9D8B030D-6E8A-4147-A177-3AD203B41FA5}">
                      <a16:colId xmlns:a16="http://schemas.microsoft.com/office/drawing/2014/main" val="2349411442"/>
                    </a:ext>
                  </a:extLst>
                </a:gridCol>
                <a:gridCol w="3783266">
                  <a:extLst>
                    <a:ext uri="{9D8B030D-6E8A-4147-A177-3AD203B41FA5}">
                      <a16:colId xmlns:a16="http://schemas.microsoft.com/office/drawing/2014/main" val="1890660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EFFFF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2025 Estimates</a:t>
                      </a:r>
                      <a:endParaRPr lang="en-US" sz="1800" dirty="0"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EFFFF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Cost ($)</a:t>
                      </a:r>
                      <a:endParaRPr lang="en-US" sz="1800"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00639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Average Recent Well Replacement Cost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$35,000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368738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351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7BF094-A030-8E4F-B4AF-C136991CD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Domestic Well Capital Costs – </a:t>
            </a:r>
            <a:br>
              <a:rPr lang="en-US" sz="2400" dirty="0"/>
            </a:br>
            <a:r>
              <a:rPr lang="en-US" sz="2400" dirty="0"/>
              <a:t>Sample Calculation (Cash Funded 3-Year Backlog at $35k)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5163F10-22FD-0B8D-6A37-98DC29488D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390469"/>
              </p:ext>
            </p:extLst>
          </p:nvPr>
        </p:nvGraphicFramePr>
        <p:xfrm>
          <a:off x="1003300" y="1826155"/>
          <a:ext cx="10819829" cy="4079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3224">
                  <a:extLst>
                    <a:ext uri="{9D8B030D-6E8A-4147-A177-3AD203B41FA5}">
                      <a16:colId xmlns:a16="http://schemas.microsoft.com/office/drawing/2014/main" val="714279831"/>
                    </a:ext>
                  </a:extLst>
                </a:gridCol>
                <a:gridCol w="3100705">
                  <a:extLst>
                    <a:ext uri="{9D8B030D-6E8A-4147-A177-3AD203B41FA5}">
                      <a16:colId xmlns:a16="http://schemas.microsoft.com/office/drawing/2014/main" val="1576316294"/>
                    </a:ext>
                  </a:extLst>
                </a:gridCol>
                <a:gridCol w="1313180">
                  <a:extLst>
                    <a:ext uri="{9D8B030D-6E8A-4147-A177-3AD203B41FA5}">
                      <a16:colId xmlns:a16="http://schemas.microsoft.com/office/drawing/2014/main" val="820734644"/>
                    </a:ext>
                  </a:extLst>
                </a:gridCol>
                <a:gridCol w="1313180">
                  <a:extLst>
                    <a:ext uri="{9D8B030D-6E8A-4147-A177-3AD203B41FA5}">
                      <a16:colId xmlns:a16="http://schemas.microsoft.com/office/drawing/2014/main" val="3445340350"/>
                    </a:ext>
                  </a:extLst>
                </a:gridCol>
                <a:gridCol w="1313180">
                  <a:extLst>
                    <a:ext uri="{9D8B030D-6E8A-4147-A177-3AD203B41FA5}">
                      <a16:colId xmlns:a16="http://schemas.microsoft.com/office/drawing/2014/main" val="2417416156"/>
                    </a:ext>
                  </a:extLst>
                </a:gridCol>
                <a:gridCol w="1313180">
                  <a:extLst>
                    <a:ext uri="{9D8B030D-6E8A-4147-A177-3AD203B41FA5}">
                      <a16:colId xmlns:a16="http://schemas.microsoft.com/office/drawing/2014/main" val="3696857459"/>
                    </a:ext>
                  </a:extLst>
                </a:gridCol>
                <a:gridCol w="1313180">
                  <a:extLst>
                    <a:ext uri="{9D8B030D-6E8A-4147-A177-3AD203B41FA5}">
                      <a16:colId xmlns:a16="http://schemas.microsoft.com/office/drawing/2014/main" val="20355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FYE 2026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FYE 2027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FYE 2028</a:t>
                      </a:r>
                      <a:endParaRPr lang="en-US" sz="1600">
                        <a:solidFill>
                          <a:schemeClr val="bg2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FYE 2029</a:t>
                      </a:r>
                      <a:endParaRPr lang="en-US" sz="1600">
                        <a:solidFill>
                          <a:schemeClr val="bg2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FYE 2030</a:t>
                      </a:r>
                      <a:endParaRPr lang="en-US" sz="1600">
                        <a:solidFill>
                          <a:schemeClr val="bg2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144230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Well Replacement Cost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$35,000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$36,050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$37,132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$38,245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$39,393 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950526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Capital Cost Escalation Factor</a:t>
                      </a:r>
                      <a:endParaRPr lang="en-US" sz="16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795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 X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= C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Well Replacement Cost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$35,000 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$36,050 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$37,132 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$38,245 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$39,393 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362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9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9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Well Replacements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3731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9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9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Backlog Well Replacements</a:t>
                      </a:r>
                      <a:r>
                        <a:rPr lang="en-US" sz="1600" b="0" baseline="30000">
                          <a:solidFill>
                            <a:schemeClr val="tx1"/>
                          </a:solidFill>
                          <a:latin typeface="+mn-lt"/>
                        </a:rPr>
                        <a:t>2,3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4137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 + E = F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Total Well Replacements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4442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 X F = G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Replacement Costs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$5,180,000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$5,335,400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$5,495,462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$3,365,599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$3,466,567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1187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9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9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 Management Cost - %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2004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9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 X H = I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9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 Management Costs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$518,000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$533,540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$549,546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$336,560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$346,657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1017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 + I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2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Total – Program Costs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>
                          <a:solidFill>
                            <a:srgbClr val="FEFFFF"/>
                          </a:solidFill>
                          <a:effectLst/>
                          <a:latin typeface="Arial" panose="020B0604020202020204" pitchFamily="34" charset="0"/>
                        </a:rPr>
                        <a:t>$5,698,000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>
                          <a:solidFill>
                            <a:srgbClr val="FEFFFF"/>
                          </a:solidFill>
                          <a:effectLst/>
                          <a:latin typeface="Arial" panose="020B0604020202020204" pitchFamily="34" charset="0"/>
                        </a:rPr>
                        <a:t>$5,868,940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>
                          <a:solidFill>
                            <a:srgbClr val="FEFFFF"/>
                          </a:solidFill>
                          <a:effectLst/>
                          <a:latin typeface="Arial" panose="020B0604020202020204" pitchFamily="34" charset="0"/>
                        </a:rPr>
                        <a:t>$6,045,008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rgbClr val="FEFFFF"/>
                          </a:solidFill>
                          <a:effectLst/>
                          <a:latin typeface="Arial" panose="020B0604020202020204" pitchFamily="34" charset="0"/>
                        </a:rPr>
                        <a:t>$3,702,159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rgbClr val="FEFFFF"/>
                          </a:solidFill>
                          <a:effectLst/>
                          <a:latin typeface="Arial" panose="020B0604020202020204" pitchFamily="34" charset="0"/>
                        </a:rPr>
                        <a:t>$3,813,224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30193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411D3E-7492-3E92-0776-659CF2CDC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1070B-E53E-4F23-90CF-57ED1B7E60C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08EFA-B70B-C722-1033-BF9225BC5C47}"/>
              </a:ext>
            </a:extLst>
          </p:cNvPr>
          <p:cNvSpPr txBox="1"/>
          <p:nvPr/>
        </p:nvSpPr>
        <p:spPr>
          <a:xfrm>
            <a:off x="1003300" y="6055714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aseline="30000" dirty="0">
                <a:latin typeface="+mn-lt"/>
              </a:rPr>
              <a:t>1 </a:t>
            </a:r>
            <a:r>
              <a:rPr lang="en-US" sz="1400" dirty="0"/>
              <a:t>Base year is fiscal year ending (FYE) 2026</a:t>
            </a:r>
          </a:p>
          <a:p>
            <a:r>
              <a:rPr lang="en-US" sz="1400" b="0" baseline="30000" dirty="0">
                <a:solidFill>
                  <a:schemeClr val="tx1"/>
                </a:solidFill>
                <a:latin typeface="+mn-lt"/>
              </a:rPr>
              <a:t>2 </a:t>
            </a:r>
            <a:r>
              <a:rPr lang="en-US" sz="1400" dirty="0"/>
              <a:t>Assumes the backlog of wells are resolved after three years</a:t>
            </a:r>
          </a:p>
          <a:p>
            <a:r>
              <a:rPr lang="en-US" sz="1400" b="0" baseline="30000" dirty="0">
                <a:solidFill>
                  <a:schemeClr val="tx1"/>
                </a:solidFill>
                <a:latin typeface="+mn-lt"/>
              </a:rPr>
              <a:t>3 </a:t>
            </a:r>
            <a:r>
              <a:rPr lang="en-US" sz="1400" dirty="0"/>
              <a:t>Represents County GSA share (73%)</a:t>
            </a:r>
          </a:p>
        </p:txBody>
      </p:sp>
    </p:spTree>
    <p:extLst>
      <p:ext uri="{BB962C8B-B14F-4D97-AF65-F5344CB8AC3E}">
        <p14:creationId xmlns:p14="http://schemas.microsoft.com/office/powerpoint/2010/main" val="3596936816"/>
      </p:ext>
    </p:extLst>
  </p:cSld>
  <p:clrMapOvr>
    <a:masterClrMapping/>
  </p:clrMapOvr>
</p:sld>
</file>

<file path=ppt/theme/theme1.xml><?xml version="1.0" encoding="utf-8"?>
<a:theme xmlns:a="http://schemas.openxmlformats.org/drawingml/2006/main" name="Raftelis-2020-PPT-v3">
  <a:themeElements>
    <a:clrScheme name="Raftelis-2020-PPT-v3">
      <a:dk1>
        <a:srgbClr val="000000"/>
      </a:dk1>
      <a:lt1>
        <a:srgbClr val="F0F0F0"/>
      </a:lt1>
      <a:dk2>
        <a:srgbClr val="023B40"/>
      </a:dk2>
      <a:lt2>
        <a:srgbClr val="FEFFFF"/>
      </a:lt2>
      <a:accent1>
        <a:srgbClr val="3DCCD5"/>
      </a:accent1>
      <a:accent2>
        <a:srgbClr val="02A787"/>
      </a:accent2>
      <a:accent3>
        <a:srgbClr val="8ACEAF"/>
      </a:accent3>
      <a:accent4>
        <a:srgbClr val="F1564B"/>
      </a:accent4>
      <a:accent5>
        <a:srgbClr val="F7D342"/>
      </a:accent5>
      <a:accent6>
        <a:srgbClr val="6D8076"/>
      </a:accent6>
      <a:hlink>
        <a:srgbClr val="3DCCD5"/>
      </a:hlink>
      <a:folHlink>
        <a:srgbClr val="24A1A8"/>
      </a:folHlink>
    </a:clrScheme>
    <a:fontScheme name="Rafteli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 algn="l">
          <a:lnSpc>
            <a:spcPct val="130000"/>
          </a:lnSpc>
          <a:spcBef>
            <a:spcPts val="1000"/>
          </a:spcBef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Raftelis-2020-PPT-v3" id="{0CF0FCE5-96E2-46A4-BA02-8AA9021A650A}" vid="{EC7AF960-D8E2-49D9-BEE7-F1CCBF8CDD63}"/>
    </a:ext>
  </a:extLst>
</a:theme>
</file>

<file path=ppt/theme/theme2.xml><?xml version="1.0" encoding="utf-8"?>
<a:theme xmlns:a="http://schemas.openxmlformats.org/drawingml/2006/main" name="Raftelis PowerPoint Template">
  <a:themeElements>
    <a:clrScheme name="Rafelis Colors">
      <a:dk1>
        <a:srgbClr val="023B40"/>
      </a:dk1>
      <a:lt1>
        <a:srgbClr val="F0F0F0"/>
      </a:lt1>
      <a:dk2>
        <a:srgbClr val="023B40"/>
      </a:dk2>
      <a:lt2>
        <a:srgbClr val="FEFFFF"/>
      </a:lt2>
      <a:accent1>
        <a:srgbClr val="3DCCD5"/>
      </a:accent1>
      <a:accent2>
        <a:srgbClr val="02A787"/>
      </a:accent2>
      <a:accent3>
        <a:srgbClr val="8ACEAF"/>
      </a:accent3>
      <a:accent4>
        <a:srgbClr val="F1564B"/>
      </a:accent4>
      <a:accent5>
        <a:srgbClr val="E08272"/>
      </a:accent5>
      <a:accent6>
        <a:srgbClr val="F7D342"/>
      </a:accent6>
      <a:hlink>
        <a:srgbClr val="3DCCD5"/>
      </a:hlink>
      <a:folHlink>
        <a:srgbClr val="6D8076"/>
      </a:folHlink>
    </a:clrScheme>
    <a:fontScheme name="Rafteli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 algn="l">
          <a:lnSpc>
            <a:spcPct val="130000"/>
          </a:lnSpc>
          <a:spcBef>
            <a:spcPts val="1000"/>
          </a:spcBef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f6f0887-4b16-4f8e-99ed-7e28b22a1afb">
      <UserInfo>
        <DisplayName>Kevin Kostiuk</DisplayName>
        <AccountId>79</AccountId>
        <AccountType/>
      </UserInfo>
      <UserInfo>
        <DisplayName>Nancy Phan</DisplayName>
        <AccountId>130</AccountId>
        <AccountType/>
      </UserInfo>
    </SharedWithUsers>
    <TaxCatchAll xmlns="0f6f0887-4b16-4f8e-99ed-7e28b22a1afb" xsi:nil="true"/>
    <_dlc_DocId xmlns="0f6f0887-4b16-4f8e-99ed-7e28b22a1afb">RFCID-2049689580-545491</_dlc_DocId>
    <_dlc_DocIdUrl xmlns="0f6f0887-4b16-4f8e-99ed-7e28b22a1afb">
      <Url>https://raftelis.sharepoint.com/sites/Projects/CaliforniaDocuments/_layouts/15/DocIdRedir.aspx?ID=RFCID-2049689580-545491</Url>
      <Description>RFCID-2049689580-545491</Description>
    </_dlc_DocIdUrl>
    <lcf76f155ced4ddcb4097134ff3c332f xmlns="41779a8a-7c22-433b-8383-a5429c800edc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00304EA11CF846B5922B635B779DC5" ma:contentTypeVersion="15" ma:contentTypeDescription="Create a new document." ma:contentTypeScope="" ma:versionID="5d935a4a7d6e3681649b1a3c69f856fa">
  <xsd:schema xmlns:xsd="http://www.w3.org/2001/XMLSchema" xmlns:xs="http://www.w3.org/2001/XMLSchema" xmlns:p="http://schemas.microsoft.com/office/2006/metadata/properties" xmlns:ns2="0f6f0887-4b16-4f8e-99ed-7e28b22a1afb" xmlns:ns3="41779a8a-7c22-433b-8383-a5429c800edc" targetNamespace="http://schemas.microsoft.com/office/2006/metadata/properties" ma:root="true" ma:fieldsID="964668058a30f7b29ed3c0ba706ae5fd" ns2:_="" ns3:_="">
    <xsd:import namespace="0f6f0887-4b16-4f8e-99ed-7e28b22a1afb"/>
    <xsd:import namespace="41779a8a-7c22-433b-8383-a5429c800ed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6f0887-4b16-4f8e-99ed-7e28b22a1a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15bcfdee-e9b2-4a56-a07d-47ce6c2155e2}" ma:internalName="TaxCatchAll" ma:showField="CatchAllData" ma:web="0f6f0887-4b16-4f8e-99ed-7e28b22a1a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79a8a-7c22-433b-8383-a5429c800e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f00d192-4cb7-43e2-821b-9ecdc30ca9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BA6EBD-A632-4FC5-846C-E2208908BA7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C1C9290-9E60-4FB8-A3AC-3A6390F326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478DA0-6B06-4186-8EE6-626C84D5EB0D}">
  <ds:schemaRefs>
    <ds:schemaRef ds:uri="http://purl.org/dc/elements/1.1/"/>
    <ds:schemaRef ds:uri="http://schemas.openxmlformats.org/package/2006/metadata/core-properties"/>
    <ds:schemaRef ds:uri="0f6f0887-4b16-4f8e-99ed-7e28b22a1afb"/>
    <ds:schemaRef ds:uri="http://schemas.microsoft.com/office/2006/metadata/properties"/>
    <ds:schemaRef ds:uri="http://www.w3.org/XML/1998/namespace"/>
    <ds:schemaRef ds:uri="41779a8a-7c22-433b-8383-a5429c800edc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2D746E90-014C-4255-A754-C53BD4897BA5}">
  <ds:schemaRefs>
    <ds:schemaRef ds:uri="0f6f0887-4b16-4f8e-99ed-7e28b22a1afb"/>
    <ds:schemaRef ds:uri="41779a8a-7c22-433b-8383-a5429c800e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11552</TotalTime>
  <Words>1875</Words>
  <Application>Microsoft Office PowerPoint</Application>
  <PresentationFormat>Widescreen</PresentationFormat>
  <Paragraphs>375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Cambria Math</vt:lpstr>
      <vt:lpstr>Georgia</vt:lpstr>
      <vt:lpstr>Raftelis-2020-PPT-v3</vt:lpstr>
      <vt:lpstr>Raftelis PowerPoint Template</vt:lpstr>
      <vt:lpstr>Office Theme</vt:lpstr>
      <vt:lpstr>1_Office Theme</vt:lpstr>
      <vt:lpstr>PowerPoint Presentation</vt:lpstr>
      <vt:lpstr>Item 4</vt:lpstr>
      <vt:lpstr>PowerPoint Presentation</vt:lpstr>
      <vt:lpstr>2022 Rate Study</vt:lpstr>
      <vt:lpstr>Domestic Well Mitigation Program </vt:lpstr>
      <vt:lpstr>Domestic Well Estimates</vt:lpstr>
      <vt:lpstr>Dry Well Estimation - Madera Subbasin</vt:lpstr>
      <vt:lpstr>Well Replacement Cost Estimates</vt:lpstr>
      <vt:lpstr>Domestic Well Capital Costs –  Sample Calculation (Cash Funded 3-Year Backlog at $35k) </vt:lpstr>
      <vt:lpstr>Fee per Enrolled Acre –  Sample Calculation (Cash-Funded 3-Year Backlog at $35k) </vt:lpstr>
      <vt:lpstr>Fee Comparison by Year ($/Enrolled Acre):  Cash versus Debt Financed</vt:lpstr>
      <vt:lpstr>For Discussion Today </vt:lpstr>
      <vt:lpstr>Item 5</vt:lpstr>
      <vt:lpstr>LandFlex – Crop ET Savings for DWR Reimbursable Drought Relief Payment</vt:lpstr>
      <vt:lpstr>C&amp;J Ranch, LLC – 40 acres</vt:lpstr>
      <vt:lpstr>Kamal Jawad – 24.55 acres</vt:lpstr>
      <vt:lpstr>RRR Ranch Trust – 5 acres</vt:lpstr>
      <vt:lpstr>Staff Recommendation</vt:lpstr>
      <vt:lpstr>Item 6</vt:lpstr>
      <vt:lpstr>Cost Share MOU – Madera GSP</vt:lpstr>
      <vt:lpstr>4 Party Cost Share </vt:lpstr>
      <vt:lpstr>Staff Recommendation</vt:lpstr>
      <vt:lpstr>Item 7</vt:lpstr>
      <vt:lpstr>Background on the Reimbursement and Budget Adjustment for the GSA</vt:lpstr>
      <vt:lpstr>Summary of Transfer of Appropriations No. 24-148 </vt:lpstr>
      <vt:lpstr>Staff Recommendation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Voodoo Powerpoint</dc:title>
  <dc:subject/>
  <dc:creator>SevenBox</dc:creator>
  <cp:keywords/>
  <dc:description/>
  <cp:lastModifiedBy>Emily Garcia</cp:lastModifiedBy>
  <cp:revision>16</cp:revision>
  <cp:lastPrinted>2025-06-02T23:44:42Z</cp:lastPrinted>
  <dcterms:created xsi:type="dcterms:W3CDTF">2017-07-25T02:03:18Z</dcterms:created>
  <dcterms:modified xsi:type="dcterms:W3CDTF">2025-06-03T14:54:30Z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0x010100AB00304EA11CF846B5922B635B779DC5</vt:lpwstr>
  </property>
  <property fmtid="{D5CDD505-2E9C-101B-9397-08002B2CF9AE}" pid="3" name="Order">
    <vt:r8>51438300</vt:r8>
  </property>
  <property fmtid="{D5CDD505-2E9C-101B-9397-08002B2CF9AE}" pid="4" name="_ExtendedDescription">
    <vt:lpwstr/>
  </property>
  <property fmtid="{D5CDD505-2E9C-101B-9397-08002B2CF9AE}" pid="5" name="MediaServiceImageTags">
    <vt:lpwstr/>
  </property>
  <property fmtid="{D5CDD505-2E9C-101B-9397-08002B2CF9AE}" pid="6" name="_dlc_DocIdItemGuid">
    <vt:lpwstr>2aef71fe-1711-4f50-92a6-ffe9cdf2b38b</vt:lpwstr>
  </property>
</Properties>
</file>