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4"/>
    <p:sldMasterId id="2147483720" r:id="rId5"/>
  </p:sldMasterIdLst>
  <p:notesMasterIdLst>
    <p:notesMasterId r:id="rId24"/>
  </p:notesMasterIdLst>
  <p:sldIdLst>
    <p:sldId id="16111" r:id="rId6"/>
    <p:sldId id="16262" r:id="rId7"/>
    <p:sldId id="16199" r:id="rId8"/>
    <p:sldId id="16171" r:id="rId9"/>
    <p:sldId id="16172" r:id="rId10"/>
    <p:sldId id="16182" r:id="rId11"/>
    <p:sldId id="16264" r:id="rId12"/>
    <p:sldId id="16198" r:id="rId13"/>
    <p:sldId id="16271" r:id="rId14"/>
    <p:sldId id="16252" r:id="rId15"/>
    <p:sldId id="16268" r:id="rId16"/>
    <p:sldId id="16173" r:id="rId17"/>
    <p:sldId id="16269" r:id="rId18"/>
    <p:sldId id="16255" r:id="rId19"/>
    <p:sldId id="16258" r:id="rId20"/>
    <p:sldId id="16178" r:id="rId21"/>
    <p:sldId id="16259" r:id="rId22"/>
    <p:sldId id="267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orient="horz" pos="39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CA153F-6FEF-799C-C9E9-95D3FF8F339B}" name="John Davids" initials="JD" userId="S::john@davidsengineering.com::eba81d1e-2dde-41af-9a24-dc37c6697a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5FA"/>
    <a:srgbClr val="FFFFFF"/>
    <a:srgbClr val="FCF6F2"/>
    <a:srgbClr val="3F3F3F"/>
    <a:srgbClr val="2D2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153A33-2CB3-4C42-A3AA-0FD4A44489FF}" v="594" dt="2026-02-01T16:58:19.736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3" autoAdjust="0"/>
    <p:restoredTop sz="94606"/>
  </p:normalViewPr>
  <p:slideViewPr>
    <p:cSldViewPr snapToGrid="0">
      <p:cViewPr varScale="1">
        <p:scale>
          <a:sx n="119" d="100"/>
          <a:sy n="119" d="100"/>
        </p:scale>
        <p:origin x="784" y="184"/>
      </p:cViewPr>
      <p:guideLst>
        <p:guide orient="horz" pos="550"/>
        <p:guide pos="393"/>
        <p:guide orient="horz" pos="390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3" d="100"/>
          <a:sy n="63" d="100"/>
        </p:scale>
        <p:origin x="320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94045-34AD-48EE-A170-B30AB23CD92A}" type="datetimeFigureOut">
              <a:rPr lang="uk-UA" smtClean="0"/>
              <a:t>12.02.26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44C01-EA01-4361-B4FB-89194C2C18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82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Overview of assessed acreage in each farm unit, allocation, carryover. Recharge, surface water, appeals etc. will be under adjustment and it can pop later during the season as it happens</a:t>
            </a:r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44C01-EA01-4361-B4FB-89194C2C18DF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4681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This related to data quality and consistencies checks which may results in some adjustment (this happened in 2022 and 2023)</a:t>
            </a:r>
            <a:endParaRPr lang="en-NL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44C01-EA01-4361-B4FB-89194C2C18DF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5871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ight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ge number">
            <a:extLst>
              <a:ext uri="{FF2B5EF4-FFF2-40B4-BE49-F238E27FC236}">
                <a16:creationId xmlns:a16="http://schemas.microsoft.com/office/drawing/2014/main" id="{6C26E480-D433-F4DC-4F87-2A306FBEF9EF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4DFA800-1048-47E2-9FC8-C88D6E239916}" type="slidenum">
              <a:rPr lang="en-US" sz="1000" smtClean="0">
                <a:solidFill>
                  <a:srgbClr val="3F3F3F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3F3F3F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50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BG + Gradient + Top Left 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рафіка 13">
            <a:extLst>
              <a:ext uri="{FF2B5EF4-FFF2-40B4-BE49-F238E27FC236}">
                <a16:creationId xmlns:a16="http://schemas.microsoft.com/office/drawing/2014/main" id="{46B42898-5A32-FBAF-84D5-F727B948F0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3032" y="634168"/>
            <a:ext cx="461728" cy="470962"/>
          </a:xfrm>
          <a:prstGeom prst="rect">
            <a:avLst/>
          </a:prstGeom>
        </p:spPr>
      </p:pic>
      <p:pic>
        <p:nvPicPr>
          <p:cNvPr id="3" name="gradient">
            <a:extLst>
              <a:ext uri="{FF2B5EF4-FFF2-40B4-BE49-F238E27FC236}">
                <a16:creationId xmlns:a16="http://schemas.microsoft.com/office/drawing/2014/main" id="{53EA22A8-FCBB-2526-D147-DCA2A459D6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4E0315FE-0BDF-6285-8945-70BEED00999D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4DFA800-1048-47E2-9FC8-C88D6E239916}" type="slidenum">
              <a:rPr lang="en-US" sz="1000" smtClean="0">
                <a:solidFill>
                  <a:srgbClr val="3F3F3F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3F3F3F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6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 BG + Gradient + Center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Графіка 9">
            <a:extLst>
              <a:ext uri="{FF2B5EF4-FFF2-40B4-BE49-F238E27FC236}">
                <a16:creationId xmlns:a16="http://schemas.microsoft.com/office/drawing/2014/main" id="{B00AD155-5481-4EB5-9110-886021260B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84167" y="1421799"/>
            <a:ext cx="1714089" cy="469992"/>
          </a:xfrm>
          <a:prstGeom prst="rect">
            <a:avLst/>
          </a:prstGeom>
        </p:spPr>
      </p:pic>
      <p:pic>
        <p:nvPicPr>
          <p:cNvPr id="2" name="gradient">
            <a:extLst>
              <a:ext uri="{FF2B5EF4-FFF2-40B4-BE49-F238E27FC236}">
                <a16:creationId xmlns:a16="http://schemas.microsoft.com/office/drawing/2014/main" id="{7315C7BF-0387-4CE1-9936-435F4CFF62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sp>
        <p:nvSpPr>
          <p:cNvPr id="3" name="page number">
            <a:extLst>
              <a:ext uri="{FF2B5EF4-FFF2-40B4-BE49-F238E27FC236}">
                <a16:creationId xmlns:a16="http://schemas.microsoft.com/office/drawing/2014/main" id="{AA72FFA8-D661-7D5D-E65B-BB8598FEA677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4DFA800-1048-47E2-9FC8-C88D6E239916}" type="slidenum">
              <a:rPr lang="en-US" sz="1000" smtClean="0">
                <a:solidFill>
                  <a:srgbClr val="3F3F3F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3F3F3F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0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G + Bottom Lef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Графіка 9">
            <a:extLst>
              <a:ext uri="{FF2B5EF4-FFF2-40B4-BE49-F238E27FC236}">
                <a16:creationId xmlns:a16="http://schemas.microsoft.com/office/drawing/2014/main" id="{717CD3B0-45C2-2435-8A84-ACCFA49DC2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5792" y="6342631"/>
            <a:ext cx="1179673" cy="323458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4CD05D87-C049-AD29-1503-E23D1BAAC07B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4DFA800-1048-47E2-9FC8-C88D6E239916}" type="slidenum">
              <a:rPr lang="en-US" sz="1000" smtClean="0">
                <a:solidFill>
                  <a:srgbClr val="3F3F3F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3F3F3F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G + Gradient + Bottom Lef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86DCB7-934A-E7E5-9FB2-7AE330D90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5792" y="6342631"/>
            <a:ext cx="1179673" cy="323458"/>
          </a:xfrm>
          <a:prstGeom prst="rect">
            <a:avLst/>
          </a:prstGeom>
        </p:spPr>
      </p:pic>
      <p:pic>
        <p:nvPicPr>
          <p:cNvPr id="2" name="gradient">
            <a:extLst>
              <a:ext uri="{FF2B5EF4-FFF2-40B4-BE49-F238E27FC236}">
                <a16:creationId xmlns:a16="http://schemas.microsoft.com/office/drawing/2014/main" id="{A88340D6-B044-2245-1B8B-1A1B1F087A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sp>
        <p:nvSpPr>
          <p:cNvPr id="3" name="page number">
            <a:extLst>
              <a:ext uri="{FF2B5EF4-FFF2-40B4-BE49-F238E27FC236}">
                <a16:creationId xmlns:a16="http://schemas.microsoft.com/office/drawing/2014/main" id="{B1D3297E-C64C-FA4C-31B3-A26E9B310D0F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4DFA800-1048-47E2-9FC8-C88D6E239916}" type="slidenum">
              <a:rPr lang="en-US" sz="1000" smtClean="0">
                <a:solidFill>
                  <a:srgbClr val="3F3F3F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3F3F3F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3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G + Bottom Left 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Графіка 10">
            <a:extLst>
              <a:ext uri="{FF2B5EF4-FFF2-40B4-BE49-F238E27FC236}">
                <a16:creationId xmlns:a16="http://schemas.microsoft.com/office/drawing/2014/main" id="{94CABD48-ABAF-C8E1-1466-05FA8ECDF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5792" y="6342297"/>
            <a:ext cx="317771" cy="324126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4EA10ED7-912B-0858-D490-070BD957E560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4DFA800-1048-47E2-9FC8-C88D6E239916}" type="slidenum">
              <a:rPr lang="en-US" sz="1000" smtClean="0">
                <a:solidFill>
                  <a:srgbClr val="3F3F3F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3F3F3F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6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G + Gradient + Bottom Left 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Графіка 10">
            <a:extLst>
              <a:ext uri="{FF2B5EF4-FFF2-40B4-BE49-F238E27FC236}">
                <a16:creationId xmlns:a16="http://schemas.microsoft.com/office/drawing/2014/main" id="{94CABD48-ABAF-C8E1-1466-05FA8ECDF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5792" y="6342297"/>
            <a:ext cx="317771" cy="324126"/>
          </a:xfrm>
          <a:prstGeom prst="rect">
            <a:avLst/>
          </a:prstGeom>
        </p:spPr>
      </p:pic>
      <p:pic>
        <p:nvPicPr>
          <p:cNvPr id="3" name="gradient">
            <a:extLst>
              <a:ext uri="{FF2B5EF4-FFF2-40B4-BE49-F238E27FC236}">
                <a16:creationId xmlns:a16="http://schemas.microsoft.com/office/drawing/2014/main" id="{FD21AEC2-56D5-04DD-82EE-7E4AC93BB8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8B255AE9-D5F6-452C-D102-EC48A7272C26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4DFA800-1048-47E2-9FC8-C88D6E239916}" type="slidenum">
              <a:rPr lang="en-US" sz="1000" smtClean="0">
                <a:solidFill>
                  <a:srgbClr val="3F3F3F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3F3F3F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7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 Light BG">
    <p:bg>
      <p:bgPr>
        <a:solidFill>
          <a:srgbClr val="FC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25DABFF2-F381-076E-664C-CCA81C528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38954" y="2135132"/>
            <a:ext cx="1714088" cy="469991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E59D1510-4360-419E-710A-A0AAB14A2346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4DFA800-1048-47E2-9FC8-C88D6E239916}" type="slidenum">
              <a:rPr lang="en-US" sz="1000" smtClean="0">
                <a:solidFill>
                  <a:srgbClr val="3F3F3F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3F3F3F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67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Dark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number">
            <a:extLst>
              <a:ext uri="{FF2B5EF4-FFF2-40B4-BE49-F238E27FC236}">
                <a16:creationId xmlns:a16="http://schemas.microsoft.com/office/drawing/2014/main" id="{8B4EF7D0-8313-E99C-4F78-534FB57DB076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10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+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dient">
            <a:extLst>
              <a:ext uri="{FF2B5EF4-FFF2-40B4-BE49-F238E27FC236}">
                <a16:creationId xmlns:a16="http://schemas.microsoft.com/office/drawing/2014/main" id="{60F1B53F-B401-8DB7-B516-1D0A3262A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sp>
        <p:nvSpPr>
          <p:cNvPr id="3" name="page number">
            <a:extLst>
              <a:ext uri="{FF2B5EF4-FFF2-40B4-BE49-F238E27FC236}">
                <a16:creationId xmlns:a16="http://schemas.microsoft.com/office/drawing/2014/main" id="{9B08F62D-0A2F-1A72-048A-70400B87D170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29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+ Gradient + Top Lef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38EE7827-E7F7-E4F3-4F75-E32FABEA6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3031" y="634653"/>
            <a:ext cx="1714088" cy="469992"/>
          </a:xfrm>
          <a:prstGeom prst="rect">
            <a:avLst/>
          </a:prstGeom>
        </p:spPr>
      </p:pic>
      <p:pic>
        <p:nvPicPr>
          <p:cNvPr id="2" name="gradient">
            <a:extLst>
              <a:ext uri="{FF2B5EF4-FFF2-40B4-BE49-F238E27FC236}">
                <a16:creationId xmlns:a16="http://schemas.microsoft.com/office/drawing/2014/main" id="{3E66F796-7B22-5959-FF61-7EF0BBD884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sp>
        <p:nvSpPr>
          <p:cNvPr id="3" name="page number">
            <a:extLst>
              <a:ext uri="{FF2B5EF4-FFF2-40B4-BE49-F238E27FC236}">
                <a16:creationId xmlns:a16="http://schemas.microsoft.com/office/drawing/2014/main" id="{DFB16903-FD31-E0D6-A00D-BE81497E94F7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700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G +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dient">
            <a:extLst>
              <a:ext uri="{FF2B5EF4-FFF2-40B4-BE49-F238E27FC236}">
                <a16:creationId xmlns:a16="http://schemas.microsoft.com/office/drawing/2014/main" id="{C286FA38-E46B-C9E2-E8C1-B3DD03FC0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sp>
        <p:nvSpPr>
          <p:cNvPr id="3" name="page number">
            <a:extLst>
              <a:ext uri="{FF2B5EF4-FFF2-40B4-BE49-F238E27FC236}">
                <a16:creationId xmlns:a16="http://schemas.microsoft.com/office/drawing/2014/main" id="{90DDEBFF-3CD5-6664-FB3E-ABBA8288688B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4DFA800-1048-47E2-9FC8-C88D6E239916}" type="slidenum">
              <a:rPr lang="en-US" sz="1000" smtClean="0">
                <a:solidFill>
                  <a:srgbClr val="3F3F3F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3F3F3F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+ Top Lef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38EE7827-E7F7-E4F3-4F75-E32FABEA6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3031" y="634653"/>
            <a:ext cx="1714088" cy="469992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8C7FF316-54FC-6E69-F47C-D15E49770220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216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+ Gradient + Top Left Flow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рафіка 13">
            <a:extLst>
              <a:ext uri="{FF2B5EF4-FFF2-40B4-BE49-F238E27FC236}">
                <a16:creationId xmlns:a16="http://schemas.microsoft.com/office/drawing/2014/main" id="{46B42898-5A32-FBAF-84D5-F727B948F0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3032" y="634168"/>
            <a:ext cx="461728" cy="470962"/>
          </a:xfrm>
          <a:prstGeom prst="rect">
            <a:avLst/>
          </a:prstGeom>
        </p:spPr>
      </p:pic>
      <p:pic>
        <p:nvPicPr>
          <p:cNvPr id="3" name="gradient">
            <a:extLst>
              <a:ext uri="{FF2B5EF4-FFF2-40B4-BE49-F238E27FC236}">
                <a16:creationId xmlns:a16="http://schemas.microsoft.com/office/drawing/2014/main" id="{916631B0-8E11-7E5F-5AC6-DB0D2FBF26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A3F18D5A-2F98-6EFA-B265-7CA42D84B697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90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+ Top Left Flow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рафіка 13">
            <a:extLst>
              <a:ext uri="{FF2B5EF4-FFF2-40B4-BE49-F238E27FC236}">
                <a16:creationId xmlns:a16="http://schemas.microsoft.com/office/drawing/2014/main" id="{46B42898-5A32-FBAF-84D5-F727B948F0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3032" y="634168"/>
            <a:ext cx="461728" cy="470962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6DFACC56-C37A-15A3-6184-8B56ED5BDBC6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771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+ Gradient + Centered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Графіка 9">
            <a:extLst>
              <a:ext uri="{FF2B5EF4-FFF2-40B4-BE49-F238E27FC236}">
                <a16:creationId xmlns:a16="http://schemas.microsoft.com/office/drawing/2014/main" id="{B00AD155-5481-4EB5-9110-886021260B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84167" y="1421799"/>
            <a:ext cx="1714088" cy="469992"/>
          </a:xfrm>
          <a:prstGeom prst="rect">
            <a:avLst/>
          </a:prstGeom>
        </p:spPr>
      </p:pic>
      <p:pic>
        <p:nvPicPr>
          <p:cNvPr id="2" name="gradient">
            <a:extLst>
              <a:ext uri="{FF2B5EF4-FFF2-40B4-BE49-F238E27FC236}">
                <a16:creationId xmlns:a16="http://schemas.microsoft.com/office/drawing/2014/main" id="{411AA78E-46EC-21DB-5A27-64E983AD02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sp>
        <p:nvSpPr>
          <p:cNvPr id="3" name="page number">
            <a:extLst>
              <a:ext uri="{FF2B5EF4-FFF2-40B4-BE49-F238E27FC236}">
                <a16:creationId xmlns:a16="http://schemas.microsoft.com/office/drawing/2014/main" id="{09D0EEF0-D5AF-E1D3-0470-B129729CD0CF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83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 + Gradient + Centered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Графіка 9">
            <a:extLst>
              <a:ext uri="{FF2B5EF4-FFF2-40B4-BE49-F238E27FC236}">
                <a16:creationId xmlns:a16="http://schemas.microsoft.com/office/drawing/2014/main" id="{B00AD155-5481-4EB5-9110-886021260B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84167" y="1421799"/>
            <a:ext cx="1714088" cy="469992"/>
          </a:xfrm>
          <a:prstGeom prst="rect">
            <a:avLst/>
          </a:prstGeom>
        </p:spPr>
      </p:pic>
      <p:pic>
        <p:nvPicPr>
          <p:cNvPr id="2" name="gradient">
            <a:extLst>
              <a:ext uri="{FF2B5EF4-FFF2-40B4-BE49-F238E27FC236}">
                <a16:creationId xmlns:a16="http://schemas.microsoft.com/office/drawing/2014/main" id="{411AA78E-46EC-21DB-5A27-64E983AD02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sp>
        <p:nvSpPr>
          <p:cNvPr id="3" name="page number">
            <a:extLst>
              <a:ext uri="{FF2B5EF4-FFF2-40B4-BE49-F238E27FC236}">
                <a16:creationId xmlns:a16="http://schemas.microsoft.com/office/drawing/2014/main" id="{1E06F73D-8505-75C4-38FE-071A1798E5F2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79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BG + Bottom Lef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A7DF44FF-738E-C84B-EC81-1613B23547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5793" y="6342631"/>
            <a:ext cx="1179670" cy="323458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0A81AC36-4C55-3274-7796-3257E4F49397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00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 + Bottom Left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A7DF44FF-738E-C84B-EC81-1613B23547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5793" y="6342631"/>
            <a:ext cx="1179670" cy="323458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9D9BC7EF-408F-8E17-ECC9-2040B30CF588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085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+ Gradient + Bottom Lef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A7DF44FF-738E-C84B-EC81-1613B23547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5793" y="6342631"/>
            <a:ext cx="1179670" cy="323458"/>
          </a:xfrm>
          <a:prstGeom prst="rect">
            <a:avLst/>
          </a:prstGeom>
        </p:spPr>
      </p:pic>
      <p:pic>
        <p:nvPicPr>
          <p:cNvPr id="2" name="gradient">
            <a:extLst>
              <a:ext uri="{FF2B5EF4-FFF2-40B4-BE49-F238E27FC236}">
                <a16:creationId xmlns:a16="http://schemas.microsoft.com/office/drawing/2014/main" id="{5AB780C1-3154-F5D2-D937-84ECEF5C4D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sp>
        <p:nvSpPr>
          <p:cNvPr id="3" name="page number">
            <a:extLst>
              <a:ext uri="{FF2B5EF4-FFF2-40B4-BE49-F238E27FC236}">
                <a16:creationId xmlns:a16="http://schemas.microsoft.com/office/drawing/2014/main" id="{7434F712-72FB-D172-A654-B6B58191AC39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637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+ Bottom Left Flow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Графіка 10">
            <a:extLst>
              <a:ext uri="{FF2B5EF4-FFF2-40B4-BE49-F238E27FC236}">
                <a16:creationId xmlns:a16="http://schemas.microsoft.com/office/drawing/2014/main" id="{94CABD48-ABAF-C8E1-1466-05FA8ECDF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5792" y="6342297"/>
            <a:ext cx="317771" cy="324126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182C47E3-334B-799E-6305-10ABC0F2CCC5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716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+ Gradient + Bottom Left Flow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Графіка 10">
            <a:extLst>
              <a:ext uri="{FF2B5EF4-FFF2-40B4-BE49-F238E27FC236}">
                <a16:creationId xmlns:a16="http://schemas.microsoft.com/office/drawing/2014/main" id="{94CABD48-ABAF-C8E1-1466-05FA8ECDF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5792" y="6342297"/>
            <a:ext cx="317771" cy="324126"/>
          </a:xfrm>
          <a:prstGeom prst="rect">
            <a:avLst/>
          </a:prstGeom>
        </p:spPr>
      </p:pic>
      <p:pic>
        <p:nvPicPr>
          <p:cNvPr id="3" name="gradient">
            <a:extLst>
              <a:ext uri="{FF2B5EF4-FFF2-40B4-BE49-F238E27FC236}">
                <a16:creationId xmlns:a16="http://schemas.microsoft.com/office/drawing/2014/main" id="{357084A7-3A16-C1E0-0907-FE20B21C73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F4E244D1-728F-596B-7A8D-DFC01A6C2D7D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881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G + Gradient + Top Lef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dient">
            <a:extLst>
              <a:ext uri="{FF2B5EF4-FFF2-40B4-BE49-F238E27FC236}">
                <a16:creationId xmlns:a16="http://schemas.microsoft.com/office/drawing/2014/main" id="{C9DCB70E-7727-E495-9465-1754F6D60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38EE7827-E7F7-E4F3-4F75-E32FABEA60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43031" y="634653"/>
            <a:ext cx="1714089" cy="469992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D3235E89-05B0-C173-BE4D-FCD2E475E44C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4DFA800-1048-47E2-9FC8-C88D6E239916}" type="slidenum">
              <a:rPr lang="en-US" sz="1000" smtClean="0">
                <a:solidFill>
                  <a:srgbClr val="3F3F3F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3F3F3F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4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+ Gradient + Center Left Flow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DCF25124-4738-B5A7-4B7F-4FF657CE8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5943" y="2121262"/>
            <a:ext cx="1732593" cy="475066"/>
          </a:xfrm>
          <a:prstGeom prst="rect">
            <a:avLst/>
          </a:prstGeom>
        </p:spPr>
      </p:pic>
      <p:pic>
        <p:nvPicPr>
          <p:cNvPr id="4" name="gradient">
            <a:extLst>
              <a:ext uri="{FF2B5EF4-FFF2-40B4-BE49-F238E27FC236}">
                <a16:creationId xmlns:a16="http://schemas.microsoft.com/office/drawing/2014/main" id="{E7F52526-DA6C-9039-502B-3FA4487BFA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4FA8EF88-8122-483C-88F0-163083B7D069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54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Page_1_Dark BG + Gradient + Center Left Flow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DCF25124-4738-B5A7-4B7F-4FF657CE8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5943" y="2121262"/>
            <a:ext cx="1732593" cy="475066"/>
          </a:xfrm>
          <a:prstGeom prst="rect">
            <a:avLst/>
          </a:prstGeom>
        </p:spPr>
      </p:pic>
      <p:pic>
        <p:nvPicPr>
          <p:cNvPr id="4" name="gradient">
            <a:extLst>
              <a:ext uri="{FF2B5EF4-FFF2-40B4-BE49-F238E27FC236}">
                <a16:creationId xmlns:a16="http://schemas.microsoft.com/office/drawing/2014/main" id="{E7F52526-DA6C-9039-502B-3FA4487BFA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18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 Dark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25DABFF2-F381-076E-664C-CCA81C528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38954" y="2135132"/>
            <a:ext cx="1714088" cy="469992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D9D0C581-8EDF-6580-FD46-CB0CF8DA5227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  <p:sp>
        <p:nvSpPr>
          <p:cNvPr id="3" name="heading">
            <a:extLst>
              <a:ext uri="{FF2B5EF4-FFF2-40B4-BE49-F238E27FC236}">
                <a16:creationId xmlns:a16="http://schemas.microsoft.com/office/drawing/2014/main" id="{1D4A74AF-659F-56BF-9EA7-AB6200A0FCD2}"/>
              </a:ext>
            </a:extLst>
          </p:cNvPr>
          <p:cNvSpPr txBox="1">
            <a:spLocks/>
          </p:cNvSpPr>
          <p:nvPr userDrawn="1"/>
        </p:nvSpPr>
        <p:spPr>
          <a:xfrm>
            <a:off x="3626404" y="2895208"/>
            <a:ext cx="4939191" cy="7173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700"/>
              </a:lnSpc>
            </a:pPr>
            <a:r>
              <a:rPr lang="en-US" sz="5400" dirty="0">
                <a:latin typeface="Robinson Light" pitchFamily="50" charset="0"/>
              </a:rPr>
              <a:t>Thank You! 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772171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! Dark Blue B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25DABFF2-F381-076E-664C-CCA81C528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38954" y="2135132"/>
            <a:ext cx="1714088" cy="469992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8274254A-698E-332D-39A9-C13DE362A56F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  <p:sp>
        <p:nvSpPr>
          <p:cNvPr id="3" name="heading">
            <a:extLst>
              <a:ext uri="{FF2B5EF4-FFF2-40B4-BE49-F238E27FC236}">
                <a16:creationId xmlns:a16="http://schemas.microsoft.com/office/drawing/2014/main" id="{9435E70E-A4EF-FC9A-C1E8-3FCFC192C437}"/>
              </a:ext>
            </a:extLst>
          </p:cNvPr>
          <p:cNvSpPr txBox="1">
            <a:spLocks/>
          </p:cNvSpPr>
          <p:nvPr userDrawn="1"/>
        </p:nvSpPr>
        <p:spPr>
          <a:xfrm>
            <a:off x="3626404" y="2895208"/>
            <a:ext cx="4939191" cy="7173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700"/>
              </a:lnSpc>
            </a:pPr>
            <a:r>
              <a:rPr lang="en-US" sz="5400" dirty="0">
                <a:latin typeface="Robinson Light" pitchFamily="50" charset="0"/>
              </a:rPr>
              <a:t>Thank You! 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959430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 Dark Green B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25DABFF2-F381-076E-664C-CCA81C528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38954" y="2135132"/>
            <a:ext cx="1714088" cy="469992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705AD6B7-DE4E-A0C5-4592-4FF37C4CE54C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  <p:sp>
        <p:nvSpPr>
          <p:cNvPr id="3" name="heading">
            <a:extLst>
              <a:ext uri="{FF2B5EF4-FFF2-40B4-BE49-F238E27FC236}">
                <a16:creationId xmlns:a16="http://schemas.microsoft.com/office/drawing/2014/main" id="{37137839-ED91-23EB-2814-BA55FDE928CA}"/>
              </a:ext>
            </a:extLst>
          </p:cNvPr>
          <p:cNvSpPr txBox="1">
            <a:spLocks/>
          </p:cNvSpPr>
          <p:nvPr userDrawn="1"/>
        </p:nvSpPr>
        <p:spPr>
          <a:xfrm>
            <a:off x="3626404" y="2895208"/>
            <a:ext cx="4939191" cy="7173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700"/>
              </a:lnSpc>
            </a:pPr>
            <a:r>
              <a:rPr lang="en-US" sz="5400" dirty="0">
                <a:latin typeface="Robinson Light" pitchFamily="50" charset="0"/>
              </a:rPr>
              <a:t>Thank You! 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3312886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G + Gradient + Top Lef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печера, коричневий, темрява, природа">
            <a:extLst>
              <a:ext uri="{FF2B5EF4-FFF2-40B4-BE49-F238E27FC236}">
                <a16:creationId xmlns:a16="http://schemas.microsoft.com/office/drawing/2014/main" id="{03F50215-5149-FFA2-5F4B-B919F6862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" y="0"/>
            <a:ext cx="12192000" cy="6711950"/>
          </a:xfrm>
          <a:prstGeom prst="rect">
            <a:avLst/>
          </a:prstGeom>
        </p:spPr>
      </p:pic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38EE7827-E7F7-E4F3-4F75-E32FABEA6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3031" y="634653"/>
            <a:ext cx="1714088" cy="469992"/>
          </a:xfrm>
          <a:prstGeom prst="rect">
            <a:avLst/>
          </a:prstGeom>
        </p:spPr>
      </p:pic>
      <p:pic>
        <p:nvPicPr>
          <p:cNvPr id="2" name="gradient">
            <a:extLst>
              <a:ext uri="{FF2B5EF4-FFF2-40B4-BE49-F238E27FC236}">
                <a16:creationId xmlns:a16="http://schemas.microsoft.com/office/drawing/2014/main" id="{73E8F0CD-DB99-A85F-57C3-8473541CFF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59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F0E7-F051-E4D7-1F20-89BD12EBB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46E6D-FF11-E4BA-CEBE-9A9AFD810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86D0B-4241-A1EA-3EF6-707D9E0B4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28C9-05CB-BE46-883D-7C0A8ADB5419}" type="datetime1">
              <a:rPr lang="en-US" smtClean="0"/>
              <a:t>2/12/26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BE006-7D10-8BEE-650A-FDF641CD2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2500B-4482-45EA-6CB0-BEE5F898B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BDBA06-863B-C24D-BFDD-CCB404D14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34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B91E-FA66-B813-EFC1-CB98131B7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9F9D9-6CDF-3B67-345C-B63CD4014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8715A-E348-6E35-F495-ABE194F5E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D36A2-5A98-504C-8864-829F956BB477}" type="datetime1">
              <a:rPr lang="en-US" smtClean="0"/>
              <a:t>2/12/26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12BAE-2461-2FCD-0505-505DD86C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74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C49CD-7C47-B8C2-76C6-0B9861AC4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5DEE-A80D-A4E5-AF2E-725C4EA0F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7F999-BA72-BBCA-1D21-F2B09B99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9D36-FFFF-9B44-97F8-B10CE0E472F6}" type="datetime1">
              <a:rPr lang="en-US" smtClean="0"/>
              <a:t>2/12/26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F881E-B957-276A-3FA8-BAE7C3352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9CB5E-3355-1214-07EE-D3E71C8F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BDBA06-863B-C24D-BFDD-CCB404D14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78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89FA9-6C56-2265-57CD-675B35E8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4E1AC-0B01-4FCA-EA0D-197651B9D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187EA-199C-29DC-83C3-77B6D3F9B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F478A-C4A3-830B-1272-EB7E0873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49901-8C25-5D43-B529-3AA9DA491430}" type="datetime1">
              <a:rPr lang="en-US" smtClean="0"/>
              <a:t>2/12/26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B9BBC-EA2D-BFB9-64D4-BA2AF10F3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60BCD-D1CF-83FE-CF69-F2664712A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BDBA06-863B-C24D-BFDD-CCB404D14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9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G + Gradient + Top Left log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dient">
            <a:extLst>
              <a:ext uri="{FF2B5EF4-FFF2-40B4-BE49-F238E27FC236}">
                <a16:creationId xmlns:a16="http://schemas.microsoft.com/office/drawing/2014/main" id="{C9DCB70E-7727-E495-9465-1754F6D60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54C4BFAB-72E1-1F7B-109A-46184D0716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43031" y="634653"/>
            <a:ext cx="1714088" cy="469992"/>
          </a:xfrm>
          <a:prstGeom prst="rect">
            <a:avLst/>
          </a:prstGeom>
        </p:spPr>
      </p:pic>
      <p:sp>
        <p:nvSpPr>
          <p:cNvPr id="3" name="page number">
            <a:extLst>
              <a:ext uri="{FF2B5EF4-FFF2-40B4-BE49-F238E27FC236}">
                <a16:creationId xmlns:a16="http://schemas.microsoft.com/office/drawing/2014/main" id="{98C8EEEE-E344-99FA-2CB1-C7AB07B24ECC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237EB-A95B-EFE4-C80D-7C034490D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191E-1553-5609-10C5-837A840AC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14C23-F644-5B6C-4C38-EDE4D22CC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9EBD02-3647-B391-915E-9198D86EA9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1F170-5B57-B691-6528-71352055D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46267-DDEE-79B2-7311-0B1E30136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50A3E-35F5-0649-BBED-2B6456099C43}" type="datetime1">
              <a:rPr lang="en-US" smtClean="0"/>
              <a:t>2/12/26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68FA68-7CEF-A18C-8470-2C737AF5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B5DE58-DE18-BBD0-286D-DCFF941A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BDBA06-863B-C24D-BFDD-CCB404D14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18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AC28C-123E-050E-DE3B-8B04021A9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F8328F-0335-CF07-792D-1EBFB7CC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37485-33EF-6842-86B8-05518CFBD0C0}" type="datetime1">
              <a:rPr lang="en-US" smtClean="0"/>
              <a:t>2/12/26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E02E1-D9F6-2FE0-C351-4161662B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8BE9D-70F9-0389-5CED-CE5462E0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BDBA06-863B-C24D-BFDD-CCB404D14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88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A7C76-0FBE-A2D2-4A56-03D50F3F2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DA98-BEF8-7A4B-9033-3F306F3B19C9}" type="datetime1">
              <a:rPr lang="en-US" smtClean="0"/>
              <a:t>2/12/26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BF1631-03BE-ED29-7B88-FC8B89529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3148800D-C0E2-D00E-BF2C-1A833BD6E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304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inson Light" pitchFamily="2" charset="77"/>
              </a:defRPr>
            </a:lvl1pPr>
          </a:lstStyle>
          <a:p>
            <a:fld id="{77F5C3CB-FE6D-914A-9C09-BEE9DF7B46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54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A4B0A-9212-BD1B-B60E-D887C459F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F43BB-B5AC-AF01-A68B-7D061F232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2C688-E1B0-12FA-A7D3-D65B56881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0B3C7-6C07-CB81-6200-148B9F262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CB1F-C243-5743-B32E-1FE175B943FB}" type="datetime1">
              <a:rPr lang="en-US" smtClean="0"/>
              <a:t>2/12/26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C551A-65DA-5E3B-6D52-04FC5562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F06CF-7439-15C7-24F0-65044EAF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BDBA06-863B-C24D-BFDD-CCB404D14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991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769A5-4EB4-36EE-DE7E-9AB819C05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A2198-C1F9-164B-629D-22C2AB7EE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C31018-A09E-9A26-6231-680B7B1AF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48134-17E9-6647-786D-8E696C377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55E0-773A-0D4C-AF8B-B4E36486AF04}" type="datetime1">
              <a:rPr lang="en-US" smtClean="0"/>
              <a:t>2/12/26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05790-8A5A-AB06-8BEB-33A75211C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1AFD7-EF0B-483B-F808-3DC3D7807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BDBA06-863B-C24D-BFDD-CCB404D14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915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B58F-8660-C98B-5D1D-31767F9B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3BCDC-D228-153F-B310-B24691D1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89039-8CAA-A783-265D-4B96D963D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F54C-D1B2-904F-BDC0-6F497EB4E5D6}" type="datetime1">
              <a:rPr lang="en-US" smtClean="0"/>
              <a:t>2/12/26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629D9-0252-1E15-EDE4-5C955E56B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354E5-78F4-826F-F55F-80912164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BDBA06-863B-C24D-BFDD-CCB404D14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97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4C6D9F-0C24-1AB0-80BC-807E1B98D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5CA8D-E496-FADF-9916-49AF450DE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63496-92AB-B1C2-7F81-B453B80E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5934-8DB0-3746-8179-73D462D6DA25}" type="datetime1">
              <a:rPr lang="en-US" smtClean="0"/>
              <a:t>2/12/26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DBDE3-B836-EB24-767D-5AEE5483A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F9D6C-94AC-C440-2D35-E06C7EC1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BDBA06-863B-C24D-BFDD-CCB404D14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Page_1_Green BG + Gradient + Top Left log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dient">
            <a:extLst>
              <a:ext uri="{FF2B5EF4-FFF2-40B4-BE49-F238E27FC236}">
                <a16:creationId xmlns:a16="http://schemas.microsoft.com/office/drawing/2014/main" id="{C9DCB70E-7727-E495-9465-1754F6D60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54C4BFAB-72E1-1F7B-109A-46184D0716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43031" y="634653"/>
            <a:ext cx="1714088" cy="4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 + Gradient + Top Left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dient">
            <a:extLst>
              <a:ext uri="{FF2B5EF4-FFF2-40B4-BE49-F238E27FC236}">
                <a16:creationId xmlns:a16="http://schemas.microsoft.com/office/drawing/2014/main" id="{C9DCB70E-7727-E495-9465-1754F6D60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54C4BFAB-72E1-1F7B-109A-46184D0716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43031" y="634653"/>
            <a:ext cx="1714088" cy="469992"/>
          </a:xfrm>
          <a:prstGeom prst="rect">
            <a:avLst/>
          </a:prstGeom>
        </p:spPr>
      </p:pic>
      <p:sp>
        <p:nvSpPr>
          <p:cNvPr id="3" name="page number">
            <a:extLst>
              <a:ext uri="{FF2B5EF4-FFF2-40B4-BE49-F238E27FC236}">
                <a16:creationId xmlns:a16="http://schemas.microsoft.com/office/drawing/2014/main" id="{B580E89F-7986-9A44-38DD-D746A1D611A9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0CE589-D8E6-4C5C-A477-E50681B26091}" type="slidenum">
              <a:rPr lang="en-US" sz="1000" smtClean="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FCF6F2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Page_1_Blue BG + Gradient + Top Left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dient">
            <a:extLst>
              <a:ext uri="{FF2B5EF4-FFF2-40B4-BE49-F238E27FC236}">
                <a16:creationId xmlns:a16="http://schemas.microsoft.com/office/drawing/2014/main" id="{C9DCB70E-7727-E495-9465-1754F6D60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54C4BFAB-72E1-1F7B-109A-46184D0716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43031" y="634653"/>
            <a:ext cx="1714088" cy="4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6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G + Top Lef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67640E46-3D85-B464-CECD-3CD069286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3031" y="634653"/>
            <a:ext cx="1714089" cy="469992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A340DCB0-ECEB-E239-26D1-76F2DB3E1C6F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4DFA800-1048-47E2-9FC8-C88D6E239916}" type="slidenum">
              <a:rPr lang="en-US" sz="1000" smtClean="0">
                <a:solidFill>
                  <a:srgbClr val="3F3F3F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3F3F3F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G + Top Left 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рафіка 13">
            <a:extLst>
              <a:ext uri="{FF2B5EF4-FFF2-40B4-BE49-F238E27FC236}">
                <a16:creationId xmlns:a16="http://schemas.microsoft.com/office/drawing/2014/main" id="{46B42898-5A32-FBAF-84D5-F727B948F0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3032" y="634168"/>
            <a:ext cx="461728" cy="470962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id="{21385C3C-6BC8-D651-5430-28B3AB972779}"/>
              </a:ext>
            </a:extLst>
          </p:cNvPr>
          <p:cNvSpPr txBox="1"/>
          <p:nvPr userDrawn="1"/>
        </p:nvSpPr>
        <p:spPr>
          <a:xfrm>
            <a:off x="11302997" y="6383107"/>
            <a:ext cx="40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4DFA800-1048-47E2-9FC8-C88D6E239916}" type="slidenum">
              <a:rPr lang="en-US" sz="1000" smtClean="0">
                <a:solidFill>
                  <a:srgbClr val="3F3F3F"/>
                </a:solidFill>
                <a:effectLst/>
                <a:latin typeface="Space Grotesk Medium" pitchFamily="2" charset="0"/>
                <a:cs typeface="Space Grotesk Medium" pitchFamily="2" charset="0"/>
              </a:rPr>
              <a:t>‹#›</a:t>
            </a:fld>
            <a:endParaRPr lang="uk-UA" sz="1000" dirty="0">
              <a:solidFill>
                <a:srgbClr val="3F3F3F"/>
              </a:solidFill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0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40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dient" hidden="1">
            <a:extLst>
              <a:ext uri="{FF2B5EF4-FFF2-40B4-BE49-F238E27FC236}">
                <a16:creationId xmlns:a16="http://schemas.microsoft.com/office/drawing/2014/main" id="{5683C0DA-D411-AEA4-EA38-EAB31018057A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-3048" y="0"/>
            <a:ext cx="203200" cy="6858000"/>
          </a:xfrm>
          <a:prstGeom prst="rect">
            <a:avLst/>
          </a:prstGeom>
        </p:spPr>
      </p:pic>
      <p:pic>
        <p:nvPicPr>
          <p:cNvPr id="11" name="logo" hidden="1">
            <a:extLst>
              <a:ext uri="{FF2B5EF4-FFF2-40B4-BE49-F238E27FC236}">
                <a16:creationId xmlns:a16="http://schemas.microsoft.com/office/drawing/2014/main" id="{06EDCB5E-C7ED-2282-20D3-C5EEB8E6CB66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633413" y="6341745"/>
            <a:ext cx="1183957" cy="32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6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A0EB79-2D43-8F75-E721-FA61DC1BC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D90CB-BDFA-D85F-0403-211E01651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210F8-853A-00E2-EBA7-43F71AABD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inson Light" pitchFamily="2" charset="77"/>
              </a:defRPr>
            </a:lvl1pPr>
          </a:lstStyle>
          <a:p>
            <a:fld id="{8FE4CDE6-7913-0E4A-AD04-80796F9BA360}" type="datetime1">
              <a:rPr lang="en-US" smtClean="0"/>
              <a:t>2/12/26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7C062-6EC8-1F99-7045-F24517CF3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inson Light" pitchFamily="2" charset="77"/>
              </a:defRPr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A374F31-A1E1-D07F-2E78-D44FB7378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304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inson Light" pitchFamily="2" charset="77"/>
              </a:defRPr>
            </a:lvl1pPr>
          </a:lstStyle>
          <a:p>
            <a:fld id="{77F5C3CB-FE6D-914A-9C09-BEE9DF7B46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2BB2D267-AA27-2FE1-D1D2-9A744DE268F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8092" y="365125"/>
            <a:ext cx="44814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4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inson Ligh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inson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inson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inson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inson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inson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rriwatch.hydrosat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BA3D4-9AA2-7A05-E09F-79801E5EC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ing">
            <a:extLst>
              <a:ext uri="{FF2B5EF4-FFF2-40B4-BE49-F238E27FC236}">
                <a16:creationId xmlns:a16="http://schemas.microsoft.com/office/drawing/2014/main" id="{008FE77A-BAD9-71BE-FC09-399AE3B09C37}"/>
              </a:ext>
            </a:extLst>
          </p:cNvPr>
          <p:cNvSpPr txBox="1">
            <a:spLocks/>
          </p:cNvSpPr>
          <p:nvPr/>
        </p:nvSpPr>
        <p:spPr>
          <a:xfrm>
            <a:off x="338088" y="2478723"/>
            <a:ext cx="6358637" cy="12623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900"/>
              </a:lnSpc>
            </a:pPr>
            <a:r>
              <a:rPr lang="en-US" sz="3600" dirty="0">
                <a:solidFill>
                  <a:srgbClr val="FCF6F2"/>
                </a:solidFill>
                <a:latin typeface="Robinson Light" pitchFamily="50" charset="0"/>
              </a:rPr>
              <a:t>IrriWatch Platform Overview – 2026 season</a:t>
            </a:r>
          </a:p>
        </p:txBody>
      </p:sp>
      <p:sp>
        <p:nvSpPr>
          <p:cNvPr id="3" name="body text">
            <a:extLst>
              <a:ext uri="{FF2B5EF4-FFF2-40B4-BE49-F238E27FC236}">
                <a16:creationId xmlns:a16="http://schemas.microsoft.com/office/drawing/2014/main" id="{9D74F0FA-A781-4A9F-DBA3-2D112560AF26}"/>
              </a:ext>
            </a:extLst>
          </p:cNvPr>
          <p:cNvSpPr txBox="1"/>
          <p:nvPr/>
        </p:nvSpPr>
        <p:spPr>
          <a:xfrm>
            <a:off x="545940" y="4278298"/>
            <a:ext cx="4604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CF6F2"/>
                </a:solidFill>
                <a:effectLst/>
                <a:latin typeface="Robinson Light"/>
                <a:cs typeface="Space Grotesk" pitchFamily="2" charset="0"/>
              </a:rPr>
              <a:t>Madera Growers Workshop – Feb 2026</a:t>
            </a:r>
            <a:endParaRPr lang="uk-UA" dirty="0">
              <a:solidFill>
                <a:srgbClr val="FCF6F2"/>
              </a:solidFill>
              <a:cs typeface="Space Grotesk" pitchFamily="2" charset="0"/>
            </a:endParaRPr>
          </a:p>
        </p:txBody>
      </p:sp>
      <p:sp>
        <p:nvSpPr>
          <p:cNvPr id="4" name="site">
            <a:extLst>
              <a:ext uri="{FF2B5EF4-FFF2-40B4-BE49-F238E27FC236}">
                <a16:creationId xmlns:a16="http://schemas.microsoft.com/office/drawing/2014/main" id="{5F795889-C977-18CF-AE4A-AE09ACAFA2C1}"/>
              </a:ext>
            </a:extLst>
          </p:cNvPr>
          <p:cNvSpPr txBox="1"/>
          <p:nvPr/>
        </p:nvSpPr>
        <p:spPr>
          <a:xfrm>
            <a:off x="545940" y="6003420"/>
            <a:ext cx="1218091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CF6F2"/>
                </a:solidFill>
                <a:latin typeface="Space Grotesk Medium" pitchFamily="2" charset="0"/>
                <a:cs typeface="Space Grotesk Medium" pitchFamily="2" charset="0"/>
              </a:rPr>
              <a:t>h</a:t>
            </a:r>
            <a:r>
              <a:rPr lang="en-US" sz="1200">
                <a:solidFill>
                  <a:srgbClr val="FCF6F2"/>
                </a:solidFill>
                <a:effectLst/>
                <a:latin typeface="Space Grotesk Medium" pitchFamily="2" charset="0"/>
                <a:cs typeface="Space Grotesk Medium" pitchFamily="2" charset="0"/>
              </a:rPr>
              <a:t>ydrosat.com</a:t>
            </a:r>
            <a:endParaRPr lang="uk-UA" sz="1200">
              <a:solidFill>
                <a:srgbClr val="FCF6F2"/>
              </a:solidFill>
              <a:cs typeface="Space Grotesk Medium" pitchFamily="2" charset="0"/>
            </a:endParaRPr>
          </a:p>
        </p:txBody>
      </p:sp>
      <p:pic>
        <p:nvPicPr>
          <p:cNvPr id="5" name="Рисунок 4" descr="Зображення, що містить Барвистість, зелений, коло, крапля&#10;&#10;Автоматично згенерований опис">
            <a:extLst>
              <a:ext uri="{FF2B5EF4-FFF2-40B4-BE49-F238E27FC236}">
                <a16:creationId xmlns:a16="http://schemas.microsoft.com/office/drawing/2014/main" id="{89F4F962-ED20-76E8-0EF4-6C0E4B6DD4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650" y="0"/>
            <a:ext cx="699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5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4B510E-BBAE-F94E-475A-A51B86A850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966" y="1067474"/>
            <a:ext cx="7385764" cy="5449868"/>
          </a:xfrm>
          <a:prstGeom prst="rect">
            <a:avLst/>
          </a:prstGeom>
        </p:spPr>
      </p:pic>
      <p:sp>
        <p:nvSpPr>
          <p:cNvPr id="4" name="heading">
            <a:extLst>
              <a:ext uri="{FF2B5EF4-FFF2-40B4-BE49-F238E27FC236}">
                <a16:creationId xmlns:a16="http://schemas.microsoft.com/office/drawing/2014/main" id="{AD07C4DE-41CC-4C53-07B3-4DF1114DB39D}"/>
              </a:ext>
            </a:extLst>
          </p:cNvPr>
          <p:cNvSpPr txBox="1">
            <a:spLocks/>
          </p:cNvSpPr>
          <p:nvPr/>
        </p:nvSpPr>
        <p:spPr>
          <a:xfrm>
            <a:off x="456935" y="203293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inson Light" pitchFamily="50" charset="0"/>
                <a:ea typeface="+mj-ea"/>
                <a:cs typeface="+mj-cs"/>
              </a:rPr>
              <a:t>What else can I see? Can I also download the data?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3004F85-7089-5A3D-8DCA-1F9A390728DE}"/>
              </a:ext>
            </a:extLst>
          </p:cNvPr>
          <p:cNvSpPr/>
          <p:nvPr/>
        </p:nvSpPr>
        <p:spPr>
          <a:xfrm>
            <a:off x="9788882" y="3679595"/>
            <a:ext cx="1985683" cy="1882148"/>
          </a:xfrm>
          <a:prstGeom prst="wedgeRoundRectCallout">
            <a:avLst>
              <a:gd name="adj1" fmla="val -62097"/>
              <a:gd name="adj2" fmla="val -67147"/>
              <a:gd name="adj3" fmla="val 16667"/>
            </a:avLst>
          </a:prstGeom>
          <a:solidFill>
            <a:srgbClr val="F3F5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Downloading data for parcel-fields</a:t>
            </a:r>
            <a:endParaRPr lang="en-NL" sz="12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1A915-F7B6-7688-1FE4-62C95FB28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239" y="3807010"/>
            <a:ext cx="1832967" cy="162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5ED1A-18A9-C7DF-CF12-2DE68BC0E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B806E1-E0EB-7B23-C8F5-4362B614A5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966" y="1067474"/>
            <a:ext cx="7385764" cy="5449868"/>
          </a:xfrm>
          <a:prstGeom prst="rect">
            <a:avLst/>
          </a:prstGeom>
        </p:spPr>
      </p:pic>
      <p:sp>
        <p:nvSpPr>
          <p:cNvPr id="4" name="heading">
            <a:extLst>
              <a:ext uri="{FF2B5EF4-FFF2-40B4-BE49-F238E27FC236}">
                <a16:creationId xmlns:a16="http://schemas.microsoft.com/office/drawing/2014/main" id="{1F0B4CAD-4C70-2F12-3D08-12074251303A}"/>
              </a:ext>
            </a:extLst>
          </p:cNvPr>
          <p:cNvSpPr txBox="1">
            <a:spLocks/>
          </p:cNvSpPr>
          <p:nvPr/>
        </p:nvSpPr>
        <p:spPr>
          <a:xfrm>
            <a:off x="456935" y="203293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inson Light" pitchFamily="50" charset="0"/>
                <a:ea typeface="+mj-ea"/>
                <a:cs typeface="+mj-cs"/>
              </a:rPr>
              <a:t>What else can I see? Can I also download the data?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4E54F7B-7D24-E4D9-C0EB-9919CEAABB8A}"/>
              </a:ext>
            </a:extLst>
          </p:cNvPr>
          <p:cNvSpPr/>
          <p:nvPr/>
        </p:nvSpPr>
        <p:spPr>
          <a:xfrm>
            <a:off x="9730034" y="1993670"/>
            <a:ext cx="1985683" cy="1149580"/>
          </a:xfrm>
          <a:prstGeom prst="wedgeRoundRectCallout">
            <a:avLst>
              <a:gd name="adj1" fmla="val -58739"/>
              <a:gd name="adj2" fmla="val -76261"/>
              <a:gd name="adj3" fmla="val 16667"/>
            </a:avLst>
          </a:prstGeom>
          <a:solidFill>
            <a:srgbClr val="F3F5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Downloading data for parcel-fields</a:t>
            </a:r>
            <a:endParaRPr lang="en-NL" sz="12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EA525-055C-0ADE-DA36-00F4B29D2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852" y="2844139"/>
            <a:ext cx="1633742" cy="870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97CE7E-A4F6-B5B0-7672-A3A597688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605" y="2056402"/>
            <a:ext cx="3513124" cy="373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866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ing">
            <a:extLst>
              <a:ext uri="{FF2B5EF4-FFF2-40B4-BE49-F238E27FC236}">
                <a16:creationId xmlns:a16="http://schemas.microsoft.com/office/drawing/2014/main" id="{150A2B00-A7D1-D167-5C71-9D668133DD1F}"/>
              </a:ext>
            </a:extLst>
          </p:cNvPr>
          <p:cNvSpPr txBox="1">
            <a:spLocks/>
          </p:cNvSpPr>
          <p:nvPr/>
        </p:nvSpPr>
        <p:spPr>
          <a:xfrm>
            <a:off x="456935" y="203293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Robinson Light" pitchFamily="50" charset="0"/>
              </a:rPr>
              <a:t>Map View – Where are the maps of my parcel-fields?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6EEF0A-59D3-EBED-B90E-C88A407F92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65" y="818120"/>
            <a:ext cx="10841587" cy="55255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24721B4-EA3E-6139-9C0B-CC30C656D350}"/>
              </a:ext>
            </a:extLst>
          </p:cNvPr>
          <p:cNvSpPr/>
          <p:nvPr/>
        </p:nvSpPr>
        <p:spPr>
          <a:xfrm>
            <a:off x="6644757" y="1196780"/>
            <a:ext cx="1356243" cy="482240"/>
          </a:xfrm>
          <a:prstGeom prst="wedgeRoundRectCallout">
            <a:avLst>
              <a:gd name="adj1" fmla="val -234441"/>
              <a:gd name="adj2" fmla="val -75192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Maps View</a:t>
            </a:r>
            <a:endParaRPr lang="en-NL" sz="16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0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FA468-5659-9937-C0E2-9B254D682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DE8E1-C1FE-2FCA-24ED-BDFB019F1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65" y="818120"/>
            <a:ext cx="10817487" cy="5522762"/>
          </a:xfrm>
          <a:prstGeom prst="rect">
            <a:avLst/>
          </a:prstGeom>
        </p:spPr>
      </p:pic>
      <p:sp>
        <p:nvSpPr>
          <p:cNvPr id="6" name="heading">
            <a:extLst>
              <a:ext uri="{FF2B5EF4-FFF2-40B4-BE49-F238E27FC236}">
                <a16:creationId xmlns:a16="http://schemas.microsoft.com/office/drawing/2014/main" id="{7FADE6A4-9529-F644-BB3A-9F70BCEFF4DE}"/>
              </a:ext>
            </a:extLst>
          </p:cNvPr>
          <p:cNvSpPr txBox="1">
            <a:spLocks/>
          </p:cNvSpPr>
          <p:nvPr/>
        </p:nvSpPr>
        <p:spPr>
          <a:xfrm>
            <a:off x="456935" y="203293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Robinson Light" pitchFamily="50" charset="0"/>
              </a:rPr>
              <a:t>Map View – Where are the maps of my parcel-fields?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6B2449-E5F8-A343-C970-5E9D4F2C5521}"/>
              </a:ext>
            </a:extLst>
          </p:cNvPr>
          <p:cNvSpPr/>
          <p:nvPr/>
        </p:nvSpPr>
        <p:spPr>
          <a:xfrm>
            <a:off x="8460854" y="1434905"/>
            <a:ext cx="2813568" cy="744830"/>
          </a:xfrm>
          <a:prstGeom prst="wedgeRoundRectCallout">
            <a:avLst>
              <a:gd name="adj1" fmla="val -114483"/>
              <a:gd name="adj2" fmla="val 206975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Select a parcel-field to zoom in and see more details</a:t>
            </a:r>
            <a:endParaRPr lang="en-NL" sz="16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80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4E2FC-3FD7-6348-DB18-CAA46F69A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ing">
            <a:extLst>
              <a:ext uri="{FF2B5EF4-FFF2-40B4-BE49-F238E27FC236}">
                <a16:creationId xmlns:a16="http://schemas.microsoft.com/office/drawing/2014/main" id="{01092585-4AF1-F76B-602B-AC233385C840}"/>
              </a:ext>
            </a:extLst>
          </p:cNvPr>
          <p:cNvSpPr txBox="1">
            <a:spLocks/>
          </p:cNvSpPr>
          <p:nvPr/>
        </p:nvSpPr>
        <p:spPr>
          <a:xfrm>
            <a:off x="456935" y="203293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Robinson Light" pitchFamily="50" charset="0"/>
              </a:rPr>
              <a:t>Map View – Can I see other maps?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EAD9B-E843-81CB-7003-BA9AEF03B0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65" y="818120"/>
            <a:ext cx="10778474" cy="55255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9F42F2D-B0D5-335C-B08E-0B6C421D1629}"/>
              </a:ext>
            </a:extLst>
          </p:cNvPr>
          <p:cNvSpPr/>
          <p:nvPr/>
        </p:nvSpPr>
        <p:spPr>
          <a:xfrm>
            <a:off x="6482832" y="253805"/>
            <a:ext cx="2719439" cy="482240"/>
          </a:xfrm>
          <a:prstGeom prst="wedgeRoundRectCallout">
            <a:avLst>
              <a:gd name="adj1" fmla="val -150070"/>
              <a:gd name="adj2" fmla="val 301482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Additional layers available and possibility for Split screen</a:t>
            </a:r>
            <a:endParaRPr lang="en-NL" sz="12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48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ing">
            <a:extLst>
              <a:ext uri="{FF2B5EF4-FFF2-40B4-BE49-F238E27FC236}">
                <a16:creationId xmlns:a16="http://schemas.microsoft.com/office/drawing/2014/main" id="{2A77EACD-FE4A-4E12-90C3-5445453A3A59}"/>
              </a:ext>
            </a:extLst>
          </p:cNvPr>
          <p:cNvSpPr txBox="1">
            <a:spLocks/>
          </p:cNvSpPr>
          <p:nvPr/>
        </p:nvSpPr>
        <p:spPr>
          <a:xfrm>
            <a:off x="456935" y="203293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47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Robinson Light" pitchFamily="50" charset="0"/>
              </a:rPr>
              <a:t>Reporting Process</a:t>
            </a:r>
            <a:endParaRPr lang="uk-UA" sz="32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445832-4519-614D-FF4E-09B8A1253CFC}"/>
              </a:ext>
            </a:extLst>
          </p:cNvPr>
          <p:cNvSpPr txBox="1"/>
          <p:nvPr/>
        </p:nvSpPr>
        <p:spPr>
          <a:xfrm>
            <a:off x="666749" y="1209675"/>
            <a:ext cx="9115425" cy="2073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IW Data is near real-time and is generated at daily time steps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Reporting is done at the end of each the month 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Davids Engineering (DE) processes IW data and generates reports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Reports are emailed, uploaded and mailed each month</a:t>
            </a:r>
          </a:p>
          <a:p>
            <a:pPr marL="742950" lvl="1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C54BD2-287E-1D5A-E908-53819AA6C6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110" y="2639774"/>
            <a:ext cx="3124064" cy="285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1238E8-DA2A-D13A-C606-2BC62A8B66B1}"/>
              </a:ext>
            </a:extLst>
          </p:cNvPr>
          <p:cNvSpPr txBox="1"/>
          <p:nvPr/>
        </p:nvSpPr>
        <p:spPr>
          <a:xfrm>
            <a:off x="666749" y="4031562"/>
            <a:ext cx="5748061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IW Data is near real-time </a:t>
            </a:r>
            <a:r>
              <a:rPr lang="en-US" dirty="0">
                <a:sym typeface="Wingdings" panose="05000000000000000000" pitchFamily="2" charset="2"/>
              </a:rPr>
              <a:t> adjustments may happen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A181F3-67CD-4732-3FAB-B5D297998C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373" y="3293924"/>
            <a:ext cx="2982630" cy="253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80491C-1738-5C34-0FA1-E4362675BB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779" y="3994174"/>
            <a:ext cx="3482771" cy="2422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ding">
            <a:extLst>
              <a:ext uri="{FF2B5EF4-FFF2-40B4-BE49-F238E27FC236}">
                <a16:creationId xmlns:a16="http://schemas.microsoft.com/office/drawing/2014/main" id="{C95F71E5-D19D-C5AC-221C-8A34A5B6627F}"/>
              </a:ext>
            </a:extLst>
          </p:cNvPr>
          <p:cNvSpPr txBox="1">
            <a:spLocks/>
          </p:cNvSpPr>
          <p:nvPr/>
        </p:nvSpPr>
        <p:spPr>
          <a:xfrm>
            <a:off x="456935" y="203293"/>
            <a:ext cx="11288025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Robinson Light" pitchFamily="50" charset="0"/>
              </a:rPr>
              <a:t>2026 Season Kickoff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9F88D-27F1-D826-C1C5-B34C9E6DB213}"/>
              </a:ext>
            </a:extLst>
          </p:cNvPr>
          <p:cNvSpPr txBox="1"/>
          <p:nvPr/>
        </p:nvSpPr>
        <p:spPr>
          <a:xfrm>
            <a:off x="636661" y="1384419"/>
            <a:ext cx="10045582" cy="327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Growers’ Workshop – IrriWatch intro / Q&amp;A (Feb 2026)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Final boundaries, ownership, allocations, etc. for 2026 received  (Mar 2026)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Set up of all fields on IrriWatch Platform (Mar 2026)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Accounts creation, initialization of the data and start of processing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Access provided to all (new) users (Mar 2026)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First reports generated (Mar 2026)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IrriWatch Support (Jan-Dec)  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38939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49E7A3-F0F5-DD77-CE30-7E49256F135D}"/>
              </a:ext>
            </a:extLst>
          </p:cNvPr>
          <p:cNvSpPr txBox="1"/>
          <p:nvPr/>
        </p:nvSpPr>
        <p:spPr>
          <a:xfrm>
            <a:off x="1942763" y="2967335"/>
            <a:ext cx="981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Wingdings" panose="05000000000000000000" pitchFamily="2" charset="2"/>
              </a:rPr>
              <a:t> </a:t>
            </a:r>
            <a:r>
              <a:rPr lang="en-US" sz="2400" b="1" dirty="0"/>
              <a:t>CONTACT YOUR WATER RESOURCES SPECIALISTS</a:t>
            </a:r>
            <a:endParaRPr lang="en-NL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FFA1D-75C1-C913-2376-F79E9E34A607}"/>
              </a:ext>
            </a:extLst>
          </p:cNvPr>
          <p:cNvSpPr txBox="1"/>
          <p:nvPr/>
        </p:nvSpPr>
        <p:spPr>
          <a:xfrm>
            <a:off x="657225" y="1087947"/>
            <a:ext cx="10347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What if I don’t get an invitation email? How do I know if my email is in the system?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can I add more users to my account?</a:t>
            </a:r>
            <a:endParaRPr lang="en-US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What if something is wrong with my account (acreage, allocation, parcels,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can I access older reports?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Others?</a:t>
            </a:r>
            <a:endParaRPr lang="en-NL" sz="2000" dirty="0"/>
          </a:p>
        </p:txBody>
      </p:sp>
      <p:sp>
        <p:nvSpPr>
          <p:cNvPr id="4" name="heading">
            <a:extLst>
              <a:ext uri="{FF2B5EF4-FFF2-40B4-BE49-F238E27FC236}">
                <a16:creationId xmlns:a16="http://schemas.microsoft.com/office/drawing/2014/main" id="{30E912FE-5269-C6D9-0AF3-36317DDA0EFC}"/>
              </a:ext>
            </a:extLst>
          </p:cNvPr>
          <p:cNvSpPr txBox="1">
            <a:spLocks/>
          </p:cNvSpPr>
          <p:nvPr/>
        </p:nvSpPr>
        <p:spPr>
          <a:xfrm>
            <a:off x="456935" y="203293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4700"/>
              </a:lnSpc>
              <a:defRPr/>
            </a:pPr>
            <a:r>
              <a:rPr lang="en-US" sz="3200" b="1" dirty="0">
                <a:latin typeface="Robinson Light" pitchFamily="50" charset="0"/>
              </a:rPr>
              <a:t>I have other questions!</a:t>
            </a:r>
            <a:endParaRPr lang="uk-UA" sz="3200" b="1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D1B12-C090-323B-13C7-BF4F717F0B88}"/>
              </a:ext>
            </a:extLst>
          </p:cNvPr>
          <p:cNvSpPr txBox="1"/>
          <p:nvPr/>
        </p:nvSpPr>
        <p:spPr>
          <a:xfrm>
            <a:off x="3228975" y="3610854"/>
            <a:ext cx="5734050" cy="225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Tukta</a:t>
            </a:r>
            <a:r>
              <a:rPr lang="en-US" sz="2400" dirty="0"/>
              <a:t> </a:t>
            </a:r>
            <a:r>
              <a:rPr lang="en-US" sz="2400" dirty="0" err="1"/>
              <a:t>Phetasa</a:t>
            </a:r>
            <a:r>
              <a:rPr lang="en-US" sz="2400" dirty="0"/>
              <a:t> – 559.514.4819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Aleta Allen – 559.831.7166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Letty Tapia – 559.831.7172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Jacinta Cabral – 559.831.7173</a:t>
            </a:r>
          </a:p>
        </p:txBody>
      </p:sp>
    </p:spTree>
    <p:extLst>
      <p:ext uri="{BB962C8B-B14F-4D97-AF65-F5344CB8AC3E}">
        <p14:creationId xmlns:p14="http://schemas.microsoft.com/office/powerpoint/2010/main" val="266813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lobe">
            <a:extLst>
              <a:ext uri="{FF2B5EF4-FFF2-40B4-BE49-F238E27FC236}">
                <a16:creationId xmlns:a16="http://schemas.microsoft.com/office/drawing/2014/main" id="{4EDC7F2F-8BE1-C9B7-E3D0-90403BF5A3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440" y="-1"/>
            <a:ext cx="7909560" cy="6872345"/>
          </a:xfrm>
          <a:prstGeom prst="rect">
            <a:avLst/>
          </a:prstGeom>
        </p:spPr>
      </p:pic>
      <p:sp>
        <p:nvSpPr>
          <p:cNvPr id="3" name="heading">
            <a:extLst>
              <a:ext uri="{FF2B5EF4-FFF2-40B4-BE49-F238E27FC236}">
                <a16:creationId xmlns:a16="http://schemas.microsoft.com/office/drawing/2014/main" id="{3471350E-C7FA-9517-A1B8-D099C754A17C}"/>
              </a:ext>
            </a:extLst>
          </p:cNvPr>
          <p:cNvSpPr txBox="1">
            <a:spLocks/>
          </p:cNvSpPr>
          <p:nvPr/>
        </p:nvSpPr>
        <p:spPr>
          <a:xfrm>
            <a:off x="490313" y="3022530"/>
            <a:ext cx="4939191" cy="7173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CF6F2"/>
                </a:solidFill>
                <a:effectLst/>
                <a:uLnTx/>
                <a:uFillTx/>
                <a:latin typeface="Robinson Light" pitchFamily="50" charset="0"/>
                <a:ea typeface="+mj-ea"/>
                <a:cs typeface="+mj-cs"/>
              </a:rPr>
              <a:t>Thank you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rgbClr val="FCF6F2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" name="site">
            <a:extLst>
              <a:ext uri="{FF2B5EF4-FFF2-40B4-BE49-F238E27FC236}">
                <a16:creationId xmlns:a16="http://schemas.microsoft.com/office/drawing/2014/main" id="{B255E49D-4419-75EA-D435-670F3E8BB742}"/>
              </a:ext>
            </a:extLst>
          </p:cNvPr>
          <p:cNvSpPr txBox="1"/>
          <p:nvPr/>
        </p:nvSpPr>
        <p:spPr>
          <a:xfrm>
            <a:off x="551273" y="4514817"/>
            <a:ext cx="1233331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CF6F2"/>
                </a:solidFill>
                <a:effectLst/>
                <a:uLnTx/>
                <a:uFillTx/>
                <a:latin typeface="Space Grotesk Medium" pitchFamily="2" charset="0"/>
                <a:ea typeface="+mn-ea"/>
                <a:cs typeface="Space Grotesk Medium" pitchFamily="2" charset="0"/>
              </a:rPr>
              <a:t>hydrosat.com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srgbClr val="FCF6F2"/>
              </a:solidFill>
              <a:effectLst/>
              <a:uLnTx/>
              <a:uFillTx/>
              <a:latin typeface="Aptos" panose="02110004020202020204"/>
              <a:ea typeface="+mn-ea"/>
              <a:cs typeface="Space Grotesk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55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ing">
            <a:extLst>
              <a:ext uri="{FF2B5EF4-FFF2-40B4-BE49-F238E27FC236}">
                <a16:creationId xmlns:a16="http://schemas.microsoft.com/office/drawing/2014/main" id="{11256110-2CA3-206A-0081-927C36E9814B}"/>
              </a:ext>
            </a:extLst>
          </p:cNvPr>
          <p:cNvSpPr txBox="1">
            <a:spLocks/>
          </p:cNvSpPr>
          <p:nvPr/>
        </p:nvSpPr>
        <p:spPr>
          <a:xfrm>
            <a:off x="485510" y="379120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inson Light" pitchFamily="50" charset="0"/>
                <a:ea typeface="+mj-ea"/>
                <a:cs typeface="+mj-cs"/>
              </a:rPr>
              <a:t>Does Hydrosat provide a platform to track my water use?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3" name="Group 1000003767" descr="preencoded.png">
            <a:extLst>
              <a:ext uri="{FF2B5EF4-FFF2-40B4-BE49-F238E27FC236}">
                <a16:creationId xmlns:a16="http://schemas.microsoft.com/office/drawing/2014/main" id="{AF9A175B-33E9-5B92-0EF8-1EE1BD4AF1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9425" y="2326325"/>
            <a:ext cx="5443159" cy="3462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693FB-E189-DC04-58E1-020776530D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404" y="2425873"/>
            <a:ext cx="3995179" cy="1180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61DB46-6B2A-ADC3-E1AA-4720ADE5C28D}"/>
              </a:ext>
            </a:extLst>
          </p:cNvPr>
          <p:cNvSpPr txBox="1"/>
          <p:nvPr/>
        </p:nvSpPr>
        <p:spPr>
          <a:xfrm>
            <a:off x="567115" y="1549573"/>
            <a:ext cx="651948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Hydrosat</a:t>
            </a:r>
            <a:r>
              <a:rPr lang="en-US" dirty="0"/>
              <a:t> tool/platform for water use monitoring is called </a:t>
            </a:r>
            <a:r>
              <a:rPr lang="en-US" b="1" dirty="0"/>
              <a:t>IrriWatch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Can be accessed via: </a:t>
            </a:r>
            <a:r>
              <a:rPr lang="en-US" dirty="0">
                <a:hlinkClick r:id="rId4"/>
              </a:rPr>
              <a:t>https://irriwatch.hydrosat.com/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access your farm unit, parcels and parcel-fields data you need a valid email address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i="1" dirty="0"/>
              <a:t>Existing users can use the same username (email) &amp; password as previous years</a:t>
            </a:r>
            <a:endParaRPr lang="en-NL" i="1" dirty="0"/>
          </a:p>
        </p:txBody>
      </p:sp>
    </p:spTree>
    <p:extLst>
      <p:ext uri="{BB962C8B-B14F-4D97-AF65-F5344CB8AC3E}">
        <p14:creationId xmlns:p14="http://schemas.microsoft.com/office/powerpoint/2010/main" val="2488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90A67-E295-F678-CD0F-51FB3304A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ing">
            <a:extLst>
              <a:ext uri="{FF2B5EF4-FFF2-40B4-BE49-F238E27FC236}">
                <a16:creationId xmlns:a16="http://schemas.microsoft.com/office/drawing/2014/main" id="{102B547C-F0D2-CBCE-9E52-CFD7C137BED5}"/>
              </a:ext>
            </a:extLst>
          </p:cNvPr>
          <p:cNvSpPr txBox="1">
            <a:spLocks/>
          </p:cNvSpPr>
          <p:nvPr/>
        </p:nvSpPr>
        <p:spPr>
          <a:xfrm>
            <a:off x="485510" y="264820"/>
            <a:ext cx="10973065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inson Light" pitchFamily="50" charset="0"/>
                <a:ea typeface="+mj-ea"/>
                <a:cs typeface="+mj-cs"/>
              </a:rPr>
              <a:t>I have never accessed IrriWatch platform before, how can I get a log in?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22766F-51AA-BB64-CC47-E6201159F191}"/>
              </a:ext>
            </a:extLst>
          </p:cNvPr>
          <p:cNvGrpSpPr>
            <a:grpSpLocks/>
          </p:cNvGrpSpPr>
          <p:nvPr/>
        </p:nvGrpSpPr>
        <p:grpSpPr>
          <a:xfrm>
            <a:off x="1033923" y="2112396"/>
            <a:ext cx="10300828" cy="4255741"/>
            <a:chOff x="1491123" y="1969521"/>
            <a:chExt cx="10300828" cy="42557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AA613D-44F6-EDE6-9633-599DC2150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1123" y="1969521"/>
              <a:ext cx="10300828" cy="4255741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3E0F371-456D-525E-E162-BD6E0C899DA1}"/>
                </a:ext>
              </a:extLst>
            </p:cNvPr>
            <p:cNvSpPr>
              <a:spLocks/>
            </p:cNvSpPr>
            <p:nvPr/>
          </p:nvSpPr>
          <p:spPr>
            <a:xfrm>
              <a:off x="5215208" y="3618168"/>
              <a:ext cx="470649" cy="200025"/>
            </a:xfrm>
            <a:prstGeom prst="roundRect">
              <a:avLst/>
            </a:prstGeom>
            <a:solidFill>
              <a:schemeClr val="bg2">
                <a:lumMod val="50000"/>
                <a:lumOff val="50000"/>
                <a:alpha val="99000"/>
              </a:schemeClr>
            </a:solidFill>
            <a:ln>
              <a:solidFill>
                <a:schemeClr val="bg2">
                  <a:lumMod val="50000"/>
                  <a:lumOff val="50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B4BEAC3-F866-D8F7-5DA3-B1F5E65AD1E3}"/>
                </a:ext>
              </a:extLst>
            </p:cNvPr>
            <p:cNvSpPr>
              <a:spLocks/>
            </p:cNvSpPr>
            <p:nvPr/>
          </p:nvSpPr>
          <p:spPr>
            <a:xfrm>
              <a:off x="3041276" y="3618169"/>
              <a:ext cx="470648" cy="200025"/>
            </a:xfrm>
            <a:prstGeom prst="roundRect">
              <a:avLst/>
            </a:prstGeom>
            <a:solidFill>
              <a:schemeClr val="bg2">
                <a:lumMod val="50000"/>
                <a:lumOff val="50000"/>
                <a:alpha val="99000"/>
              </a:schemeClr>
            </a:solidFill>
            <a:ln>
              <a:solidFill>
                <a:schemeClr val="bg2">
                  <a:lumMod val="50000"/>
                  <a:lumOff val="50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46D538A-C6EB-1385-6600-547B157CE805}"/>
              </a:ext>
            </a:extLst>
          </p:cNvPr>
          <p:cNvSpPr txBox="1"/>
          <p:nvPr/>
        </p:nvSpPr>
        <p:spPr>
          <a:xfrm>
            <a:off x="857249" y="1353974"/>
            <a:ext cx="1002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the season starts and the data is generated, if your email is in the GSA database, you will receive an invite like this to your email address: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70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ing">
            <a:extLst>
              <a:ext uri="{FF2B5EF4-FFF2-40B4-BE49-F238E27FC236}">
                <a16:creationId xmlns:a16="http://schemas.microsoft.com/office/drawing/2014/main" id="{71A853A6-3CB2-D1E5-E8E9-8FF8D0CD6A7D}"/>
              </a:ext>
            </a:extLst>
          </p:cNvPr>
          <p:cNvSpPr txBox="1">
            <a:spLocks/>
          </p:cNvSpPr>
          <p:nvPr/>
        </p:nvSpPr>
        <p:spPr>
          <a:xfrm>
            <a:off x="485510" y="379120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inson Light" pitchFamily="50" charset="0"/>
                <a:ea typeface="+mj-ea"/>
                <a:cs typeface="+mj-cs"/>
              </a:rPr>
              <a:t>Can I change my password or other settings?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E533BF-9212-E614-07FC-0CE35B2303DF}"/>
              </a:ext>
            </a:extLst>
          </p:cNvPr>
          <p:cNvGrpSpPr/>
          <p:nvPr/>
        </p:nvGrpSpPr>
        <p:grpSpPr>
          <a:xfrm>
            <a:off x="285750" y="1292824"/>
            <a:ext cx="11842002" cy="4353787"/>
            <a:chOff x="285750" y="1292824"/>
            <a:chExt cx="11842002" cy="43537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C3359E-E135-8BA6-B4FF-EC1705AFF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50" y="1292824"/>
              <a:ext cx="11842002" cy="435378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5CA20C-1D9A-05A8-6209-563D86E9E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0473" y="1366406"/>
              <a:ext cx="1310754" cy="26236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CE6B9B-763F-E5A1-D4E0-7253706EE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21676" y="1366406"/>
              <a:ext cx="369628" cy="251513"/>
            </a:xfrm>
            <a:prstGeom prst="rect">
              <a:avLst/>
            </a:prstGeom>
          </p:spPr>
        </p:pic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2EC6A66-0465-692D-D99B-1572AC43CC41}"/>
              </a:ext>
            </a:extLst>
          </p:cNvPr>
          <p:cNvSpPr/>
          <p:nvPr/>
        </p:nvSpPr>
        <p:spPr>
          <a:xfrm>
            <a:off x="8925190" y="278206"/>
            <a:ext cx="2781300" cy="930181"/>
          </a:xfrm>
          <a:prstGeom prst="wedgeRoundRectCallout">
            <a:avLst>
              <a:gd name="adj1" fmla="val 34095"/>
              <a:gd name="adj2" fmla="val 73322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User Settings (Language, Units, Date formats, Documentation, etc.)</a:t>
            </a:r>
            <a:endParaRPr lang="en-NL" sz="16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4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ing">
            <a:extLst>
              <a:ext uri="{FF2B5EF4-FFF2-40B4-BE49-F238E27FC236}">
                <a16:creationId xmlns:a16="http://schemas.microsoft.com/office/drawing/2014/main" id="{11A14F38-0E99-089F-F127-906CA72B75EA}"/>
              </a:ext>
            </a:extLst>
          </p:cNvPr>
          <p:cNvSpPr txBox="1">
            <a:spLocks/>
          </p:cNvSpPr>
          <p:nvPr/>
        </p:nvSpPr>
        <p:spPr>
          <a:xfrm>
            <a:off x="456935" y="203293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47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Robinson Light" pitchFamily="50" charset="0"/>
              </a:rPr>
              <a:t>Can I change my password or other settings?</a:t>
            </a:r>
            <a:endParaRPr lang="uk-UA" sz="32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49C07-EE9D-A8B2-85A1-CC9252D551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72" y="948123"/>
            <a:ext cx="10534650" cy="52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3B3D8F-9376-6E8B-8930-5611C0D31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36" y="1307925"/>
            <a:ext cx="11096890" cy="4607781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E7BD3319-F3A9-E98B-0A68-D8A6C0A3C694}"/>
              </a:ext>
            </a:extLst>
          </p:cNvPr>
          <p:cNvSpPr txBox="1">
            <a:spLocks/>
          </p:cNvSpPr>
          <p:nvPr/>
        </p:nvSpPr>
        <p:spPr>
          <a:xfrm>
            <a:off x="456935" y="203293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47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Robinson Light" pitchFamily="50" charset="0"/>
              </a:rPr>
              <a:t>What do I see after I am logged in?</a:t>
            </a:r>
            <a:endParaRPr lang="uk-UA" sz="3200" dirty="0">
              <a:solidFill>
                <a:srgbClr val="000000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1994FC-F2D2-1096-F1D9-74C79A425AF0}"/>
              </a:ext>
            </a:extLst>
          </p:cNvPr>
          <p:cNvSpPr/>
          <p:nvPr/>
        </p:nvSpPr>
        <p:spPr>
          <a:xfrm>
            <a:off x="8074818" y="223710"/>
            <a:ext cx="3137418" cy="930181"/>
          </a:xfrm>
          <a:prstGeom prst="wedgeRoundRectCallout">
            <a:avLst>
              <a:gd name="adj1" fmla="val -201762"/>
              <a:gd name="adj2" fmla="val 75370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Data &amp; Insights overview: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showing budget tables for your farm units</a:t>
            </a:r>
            <a:endParaRPr lang="en-NL" sz="16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060805-716E-ACC8-81B0-F7AB4E1D5507}"/>
              </a:ext>
            </a:extLst>
          </p:cNvPr>
          <p:cNvSpPr/>
          <p:nvPr/>
        </p:nvSpPr>
        <p:spPr>
          <a:xfrm>
            <a:off x="2333625" y="2343150"/>
            <a:ext cx="9105900" cy="1457325"/>
          </a:xfrm>
          <a:prstGeom prst="round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40E94F-68EC-0583-17BB-69101AE635FF}"/>
              </a:ext>
            </a:extLst>
          </p:cNvPr>
          <p:cNvSpPr/>
          <p:nvPr/>
        </p:nvSpPr>
        <p:spPr>
          <a:xfrm>
            <a:off x="2333625" y="4129428"/>
            <a:ext cx="9105900" cy="1457325"/>
          </a:xfrm>
          <a:prstGeom prst="round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284299-4697-1394-BAC8-2E0DDB2F6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301" y="1307925"/>
            <a:ext cx="1310754" cy="26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CDC584-F617-346B-DD31-025655BA6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5976" y="1307925"/>
            <a:ext cx="343550" cy="26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1B22A-12B0-8E8A-6494-CD68FBFE9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EA7F3C-03EC-441B-9E30-356277519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36" y="1307925"/>
            <a:ext cx="11096890" cy="4607781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CFF4ADDA-831F-B8C8-88C5-21B8CCEC7196}"/>
              </a:ext>
            </a:extLst>
          </p:cNvPr>
          <p:cNvSpPr txBox="1">
            <a:spLocks/>
          </p:cNvSpPr>
          <p:nvPr/>
        </p:nvSpPr>
        <p:spPr>
          <a:xfrm>
            <a:off x="456935" y="203293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47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Robinson Light" pitchFamily="50" charset="0"/>
              </a:rPr>
              <a:t>Where are my Account Report?</a:t>
            </a:r>
            <a:endParaRPr lang="uk-UA" sz="3200" dirty="0">
              <a:solidFill>
                <a:srgbClr val="000000"/>
              </a:solidFill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EE26461-1AC3-4453-680D-C84D8F8D8A7D}"/>
              </a:ext>
            </a:extLst>
          </p:cNvPr>
          <p:cNvSpPr/>
          <p:nvPr/>
        </p:nvSpPr>
        <p:spPr>
          <a:xfrm>
            <a:off x="8442198" y="1707123"/>
            <a:ext cx="1578102" cy="552450"/>
          </a:xfrm>
          <a:prstGeom prst="wedgeRoundRectCallout">
            <a:avLst>
              <a:gd name="adj1" fmla="val 66036"/>
              <a:gd name="adj2" fmla="val 78871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Latest Account Reports can be downloaded here</a:t>
            </a:r>
            <a:endParaRPr lang="en-NL" sz="12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4CAB00B-58BD-8154-A193-1AA8DC1EE3CD}"/>
              </a:ext>
            </a:extLst>
          </p:cNvPr>
          <p:cNvSpPr/>
          <p:nvPr/>
        </p:nvSpPr>
        <p:spPr>
          <a:xfrm>
            <a:off x="3158607" y="2143125"/>
            <a:ext cx="3632718" cy="552450"/>
          </a:xfrm>
          <a:prstGeom prst="wedgeRoundRectCallout">
            <a:avLst>
              <a:gd name="adj1" fmla="val -77915"/>
              <a:gd name="adj2" fmla="val -24578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When at Company (Account) Level, you see Account Level (and Farm Unit) budget Tables</a:t>
            </a:r>
            <a:endParaRPr lang="en-NL" sz="12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564E2-EF61-97F1-E577-224DBA284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301" y="1307925"/>
            <a:ext cx="1310754" cy="262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85031-C96B-6E0B-9F3C-B15B8943F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976" y="1307925"/>
            <a:ext cx="343550" cy="262369"/>
          </a:xfrm>
          <a:prstGeom prst="rect">
            <a:avLst/>
          </a:prstGeom>
        </p:spPr>
      </p:pic>
      <p:sp>
        <p:nvSpPr>
          <p:cNvPr id="8" name="Speech Bubble: Rectangle with Corners Rounded 3">
            <a:extLst>
              <a:ext uri="{FF2B5EF4-FFF2-40B4-BE49-F238E27FC236}">
                <a16:creationId xmlns:a16="http://schemas.microsoft.com/office/drawing/2014/main" id="{F3DE602D-19DC-18C5-DEB2-C81746391AC3}"/>
              </a:ext>
            </a:extLst>
          </p:cNvPr>
          <p:cNvSpPr/>
          <p:nvPr/>
        </p:nvSpPr>
        <p:spPr>
          <a:xfrm>
            <a:off x="7848600" y="4162425"/>
            <a:ext cx="2133599" cy="552450"/>
          </a:xfrm>
          <a:prstGeom prst="wedgeRoundRectCallout">
            <a:avLst>
              <a:gd name="adj1" fmla="val 97761"/>
              <a:gd name="adj2" fmla="val -152163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Latest Farm Units Reports can be downloaded here</a:t>
            </a:r>
            <a:endParaRPr lang="en-NL" sz="12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30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7FA97-3ABF-3598-7858-2AC2E7E1C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6CD045-82A2-A4A4-382A-7B00021806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" y="1022176"/>
            <a:ext cx="10921997" cy="5135054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D2DE92E2-44F3-E0FD-1D53-1A6258080D48}"/>
              </a:ext>
            </a:extLst>
          </p:cNvPr>
          <p:cNvSpPr txBox="1">
            <a:spLocks/>
          </p:cNvSpPr>
          <p:nvPr/>
        </p:nvSpPr>
        <p:spPr>
          <a:xfrm>
            <a:off x="456935" y="203293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47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Robinson Light" pitchFamily="50" charset="0"/>
              </a:rPr>
              <a:t>What about my parcels budgets and reports?</a:t>
            </a:r>
            <a:endParaRPr lang="uk-UA" sz="3200" dirty="0">
              <a:solidFill>
                <a:srgbClr val="000000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A5807A6-9FC8-E545-E033-7E27F66EA022}"/>
              </a:ext>
            </a:extLst>
          </p:cNvPr>
          <p:cNvSpPr/>
          <p:nvPr/>
        </p:nvSpPr>
        <p:spPr>
          <a:xfrm>
            <a:off x="3158606" y="1857375"/>
            <a:ext cx="3032643" cy="552450"/>
          </a:xfrm>
          <a:prstGeom prst="wedgeRoundRectCallout">
            <a:avLst>
              <a:gd name="adj1" fmla="val -123164"/>
              <a:gd name="adj2" fmla="val 234043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When at Year (Farm) Level, you get an overview budget tables for all parcels</a:t>
            </a:r>
            <a:endParaRPr lang="en-NL" sz="12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E2D8181-16E3-7791-E3FA-20E213BC5549}"/>
              </a:ext>
            </a:extLst>
          </p:cNvPr>
          <p:cNvSpPr/>
          <p:nvPr/>
        </p:nvSpPr>
        <p:spPr>
          <a:xfrm>
            <a:off x="7922418" y="2590800"/>
            <a:ext cx="2133599" cy="552450"/>
          </a:xfrm>
          <a:prstGeom prst="wedgeRoundRectCallout">
            <a:avLst>
              <a:gd name="adj1" fmla="val 77672"/>
              <a:gd name="adj2" fmla="val 78871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Latest Parcel Reports can be downloaded here</a:t>
            </a:r>
            <a:endParaRPr lang="en-NL" sz="12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9ABEC-6BDD-A729-155D-4D993D428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876" y="1046222"/>
            <a:ext cx="1310754" cy="262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18F102-7AFF-E50E-287C-01DD51A5A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551" y="1046222"/>
            <a:ext cx="343550" cy="26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DCEA5-EEC4-BE1C-D683-5CF647601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ding">
            <a:extLst>
              <a:ext uri="{FF2B5EF4-FFF2-40B4-BE49-F238E27FC236}">
                <a16:creationId xmlns:a16="http://schemas.microsoft.com/office/drawing/2014/main" id="{DE202B2E-7B75-818F-DDA9-2847DCE9E137}"/>
              </a:ext>
            </a:extLst>
          </p:cNvPr>
          <p:cNvSpPr txBox="1">
            <a:spLocks/>
          </p:cNvSpPr>
          <p:nvPr/>
        </p:nvSpPr>
        <p:spPr>
          <a:xfrm>
            <a:off x="456935" y="203293"/>
            <a:ext cx="10817487" cy="744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4700"/>
              </a:lnSpc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inson Light" pitchFamily="50" charset="0"/>
                <a:ea typeface="+mj-ea"/>
                <a:cs typeface="+mj-cs"/>
              </a:rPr>
              <a:t>How much water am I </a:t>
            </a:r>
            <a:r>
              <a:rPr lang="en-US" sz="3200" dirty="0">
                <a:solidFill>
                  <a:srgbClr val="000000"/>
                </a:solidFill>
                <a:latin typeface="Robinson Light" pitchFamily="50" charset="0"/>
              </a:rPr>
              <a:t>using? Parcel level ETAW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inson Light" pitchFamily="50" charset="0"/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410AB4-F0CC-3EC2-A181-B3F19C853A82}"/>
              </a:ext>
            </a:extLst>
          </p:cNvPr>
          <p:cNvGrpSpPr/>
          <p:nvPr/>
        </p:nvGrpSpPr>
        <p:grpSpPr>
          <a:xfrm>
            <a:off x="796922" y="948123"/>
            <a:ext cx="10477500" cy="5360196"/>
            <a:chOff x="796922" y="948123"/>
            <a:chExt cx="10477500" cy="53601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7DDA85-B267-FA43-FCD7-8208C90C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922" y="948123"/>
              <a:ext cx="10477500" cy="536019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91F10F-40C2-801C-0AFE-1C24E8F0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487" y="1370792"/>
              <a:ext cx="2385267" cy="396274"/>
            </a:xfrm>
            <a:prstGeom prst="rect">
              <a:avLst/>
            </a:prstGeom>
          </p:spPr>
        </p:pic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5B9F85A-BF09-0129-BE5F-AF16A5226DC2}"/>
              </a:ext>
            </a:extLst>
          </p:cNvPr>
          <p:cNvSpPr/>
          <p:nvPr/>
        </p:nvSpPr>
        <p:spPr>
          <a:xfrm>
            <a:off x="1599087" y="1654198"/>
            <a:ext cx="1582271" cy="459235"/>
          </a:xfrm>
          <a:prstGeom prst="wedgeRoundRectCallout">
            <a:avLst>
              <a:gd name="adj1" fmla="val -75556"/>
              <a:gd name="adj2" fmla="val 338815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Unfold this to see all parcel-field</a:t>
            </a:r>
            <a:endParaRPr lang="en-NL" sz="12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B0C9B59-D823-3A51-AB09-B77D4C726A39}"/>
              </a:ext>
            </a:extLst>
          </p:cNvPr>
          <p:cNvSpPr/>
          <p:nvPr/>
        </p:nvSpPr>
        <p:spPr>
          <a:xfrm>
            <a:off x="4342278" y="1409547"/>
            <a:ext cx="1985683" cy="566812"/>
          </a:xfrm>
          <a:prstGeom prst="wedgeRoundRectCallout">
            <a:avLst>
              <a:gd name="adj1" fmla="val 23766"/>
              <a:gd name="adj2" fmla="val 206767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Parcel level water use tracking, updated on daily basis</a:t>
            </a:r>
            <a:endParaRPr lang="en-NL" sz="12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B2F6FA-7D64-CA0B-42E6-F846F0A7C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716" y="970334"/>
            <a:ext cx="2514818" cy="1143099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B6B49B9-54B9-53FB-3799-43315AB48CB1}"/>
              </a:ext>
            </a:extLst>
          </p:cNvPr>
          <p:cNvSpPr/>
          <p:nvPr/>
        </p:nvSpPr>
        <p:spPr>
          <a:xfrm>
            <a:off x="9190503" y="2574857"/>
            <a:ext cx="1985683" cy="566812"/>
          </a:xfrm>
          <a:prstGeom prst="wedgeRoundRectCallout">
            <a:avLst>
              <a:gd name="adj1" fmla="val 36717"/>
              <a:gd name="adj2" fmla="val -136045"/>
              <a:gd name="adj3" fmla="val 16667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Space Grotesk" pitchFamily="2" charset="0"/>
                <a:cs typeface="Space Grotesk" pitchFamily="2" charset="0"/>
              </a:rPr>
              <a:t>Hover over the info button to get more explanation</a:t>
            </a:r>
            <a:endParaRPr lang="en-NL" sz="1200" dirty="0">
              <a:solidFill>
                <a:schemeClr val="tx1"/>
              </a:solidFill>
              <a:latin typeface="Space Grotesk" pitchFamily="2" charset="0"/>
              <a:cs typeface="Space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97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Hydrosat-1">
      <a:dk1>
        <a:srgbClr val="000000"/>
      </a:dk1>
      <a:lt1>
        <a:srgbClr val="FCF6F2"/>
      </a:lt1>
      <a:dk2>
        <a:srgbClr val="000000"/>
      </a:dk2>
      <a:lt2>
        <a:srgbClr val="2D2D2D"/>
      </a:lt2>
      <a:accent1>
        <a:srgbClr val="FF00FF"/>
      </a:accent1>
      <a:accent2>
        <a:srgbClr val="FC7000"/>
      </a:accent2>
      <a:accent3>
        <a:srgbClr val="003D4C"/>
      </a:accent3>
      <a:accent4>
        <a:srgbClr val="1B94C8"/>
      </a:accent4>
      <a:accent5>
        <a:srgbClr val="014E44"/>
      </a:accent5>
      <a:accent6>
        <a:srgbClr val="09FA84"/>
      </a:accent6>
      <a:hlink>
        <a:srgbClr val="FC7000"/>
      </a:hlink>
      <a:folHlink>
        <a:srgbClr val="FF00FF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2C03364A95C54BB27120ADDE8D1C40" ma:contentTypeVersion="19" ma:contentTypeDescription="Create a new document." ma:contentTypeScope="" ma:versionID="863b06e1852af216f1efa445b39a3fa2">
  <xsd:schema xmlns:xsd="http://www.w3.org/2001/XMLSchema" xmlns:xs="http://www.w3.org/2001/XMLSchema" xmlns:p="http://schemas.microsoft.com/office/2006/metadata/properties" xmlns:ns2="0bc1f35d-4c00-484b-8b22-a75bca4f25fe" xmlns:ns3="2381e2ae-cf5b-4bf4-a63d-d55c2484d7f3" targetNamespace="http://schemas.microsoft.com/office/2006/metadata/properties" ma:root="true" ma:fieldsID="f510cb79fec26c9ce51440cc0164f1a9" ns2:_="" ns3:_="">
    <xsd:import namespace="0bc1f35d-4c00-484b-8b22-a75bca4f25fe"/>
    <xsd:import namespace="2381e2ae-cf5b-4bf4-a63d-d55c2484d7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c1f35d-4c00-484b-8b22-a75bca4f2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9827b12-36b2-4710-8493-3da331b5e2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81e2ae-cf5b-4bf4-a63d-d55c2484d7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ba772b1-f0d9-4081-b9ca-0755e600b5c3}" ma:internalName="TaxCatchAll" ma:showField="CatchAllData" ma:web="2381e2ae-cf5b-4bf4-a63d-d55c2484d7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81e2ae-cf5b-4bf4-a63d-d55c2484d7f3" xsi:nil="true"/>
    <lcf76f155ced4ddcb4097134ff3c332f xmlns="0bc1f35d-4c00-484b-8b22-a75bca4f25f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FE7D76-5041-4834-A370-EB499EE5DF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4FAFEA-7808-432E-BD8F-2CEA437C41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c1f35d-4c00-484b-8b22-a75bca4f25fe"/>
    <ds:schemaRef ds:uri="2381e2ae-cf5b-4bf4-a63d-d55c2484d7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7EEDC0-AA25-4FD3-9EB7-347452C8BC06}">
  <ds:schemaRefs>
    <ds:schemaRef ds:uri="0bc1f35d-4c00-484b-8b22-a75bca4f25f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2381e2ae-cf5b-4bf4-a63d-d55c2484d7f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6422</TotalTime>
  <Words>657</Words>
  <Application>Microsoft Macintosh PowerPoint</Application>
  <PresentationFormat>Widescreen</PresentationFormat>
  <Paragraphs>69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Robinson Light</vt:lpstr>
      <vt:lpstr>Space Grotesk</vt:lpstr>
      <vt:lpstr>Space Grotesk Medium</vt:lpstr>
      <vt:lpstr>Wingdings</vt:lpstr>
      <vt:lpstr>1_Тема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Kseniia Hoda</dc:creator>
  <cp:lastModifiedBy>Roula Bachour</cp:lastModifiedBy>
  <cp:revision>53</cp:revision>
  <dcterms:created xsi:type="dcterms:W3CDTF">2025-01-09T09:45:12Z</dcterms:created>
  <dcterms:modified xsi:type="dcterms:W3CDTF">2026-02-12T19:58:28Z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0x010100982C03364A95C54BB27120ADDE8D1C40</vt:lpwstr>
  </property>
  <property fmtid="{D5CDD505-2E9C-101B-9397-08002B2CF9AE}" pid="3" name="MediaServiceImageTags">
    <vt:lpwstr/>
  </property>
</Properties>
</file>